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7" r:id="rId4"/>
    <p:sldId id="262" r:id="rId5"/>
    <p:sldId id="260" r:id="rId6"/>
    <p:sldId id="261" r:id="rId7"/>
    <p:sldId id="263" r:id="rId8"/>
    <p:sldId id="264" r:id="rId9"/>
    <p:sldId id="266" r:id="rId10"/>
    <p:sldId id="267" r:id="rId11"/>
    <p:sldId id="268" r:id="rId12"/>
    <p:sldId id="269" r:id="rId13"/>
    <p:sldId id="270" r:id="rId14"/>
    <p:sldId id="274" r:id="rId15"/>
    <p:sldId id="273" r:id="rId16"/>
    <p:sldId id="2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D0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98"/>
    <p:restoredTop sz="91446"/>
  </p:normalViewPr>
  <p:slideViewPr>
    <p:cSldViewPr snapToGrid="0" snapToObjects="1">
      <p:cViewPr varScale="1">
        <p:scale>
          <a:sx n="99" d="100"/>
          <a:sy n="99" d="100"/>
        </p:scale>
        <p:origin x="176"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ABF91-FB15-7E4F-B557-417DA33291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9104F-C630-164E-9AD9-DB11DA0A92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DD43A2-6C20-5C43-9FF0-EF20117A992A}"/>
              </a:ext>
            </a:extLst>
          </p:cNvPr>
          <p:cNvSpPr>
            <a:spLocks noGrp="1"/>
          </p:cNvSpPr>
          <p:nvPr>
            <p:ph type="dt" sz="half" idx="10"/>
          </p:nvPr>
        </p:nvSpPr>
        <p:spPr/>
        <p:txBody>
          <a:bodyPr/>
          <a:lstStyle/>
          <a:p>
            <a:fld id="{E4E52FAA-F5AD-2341-80BE-41B5EFE24EEB}" type="datetimeFigureOut">
              <a:rPr lang="en-US" smtClean="0"/>
              <a:t>5/14/18</a:t>
            </a:fld>
            <a:endParaRPr lang="en-US"/>
          </a:p>
        </p:txBody>
      </p:sp>
      <p:sp>
        <p:nvSpPr>
          <p:cNvPr id="5" name="Footer Placeholder 4">
            <a:extLst>
              <a:ext uri="{FF2B5EF4-FFF2-40B4-BE49-F238E27FC236}">
                <a16:creationId xmlns:a16="http://schemas.microsoft.com/office/drawing/2014/main" id="{957C841C-954C-F849-A7BE-F20E38778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9661B-5DC6-A34E-8012-ED602E235DEB}"/>
              </a:ext>
            </a:extLst>
          </p:cNvPr>
          <p:cNvSpPr>
            <a:spLocks noGrp="1"/>
          </p:cNvSpPr>
          <p:nvPr>
            <p:ph type="sldNum" sz="quarter" idx="12"/>
          </p:nvPr>
        </p:nvSpPr>
        <p:spPr/>
        <p:txBody>
          <a:bodyPr/>
          <a:lstStyle/>
          <a:p>
            <a:fld id="{4A63C176-4EDC-F04D-9990-9E1978DA6FE6}" type="slidenum">
              <a:rPr lang="en-US" smtClean="0"/>
              <a:t>‹#›</a:t>
            </a:fld>
            <a:endParaRPr lang="en-US"/>
          </a:p>
        </p:txBody>
      </p:sp>
    </p:spTree>
    <p:extLst>
      <p:ext uri="{BB962C8B-B14F-4D97-AF65-F5344CB8AC3E}">
        <p14:creationId xmlns:p14="http://schemas.microsoft.com/office/powerpoint/2010/main" val="108193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BF93D-BA22-974E-BAEC-3395E4F97C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64F46D-6B40-9945-B435-836BE1B3716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1DC77A-78A3-C744-9328-60BAF5F4D150}"/>
              </a:ext>
            </a:extLst>
          </p:cNvPr>
          <p:cNvSpPr>
            <a:spLocks noGrp="1"/>
          </p:cNvSpPr>
          <p:nvPr>
            <p:ph type="dt" sz="half" idx="10"/>
          </p:nvPr>
        </p:nvSpPr>
        <p:spPr/>
        <p:txBody>
          <a:bodyPr/>
          <a:lstStyle/>
          <a:p>
            <a:fld id="{E4E52FAA-F5AD-2341-80BE-41B5EFE24EEB}" type="datetimeFigureOut">
              <a:rPr lang="en-US" smtClean="0"/>
              <a:t>5/14/18</a:t>
            </a:fld>
            <a:endParaRPr lang="en-US"/>
          </a:p>
        </p:txBody>
      </p:sp>
      <p:sp>
        <p:nvSpPr>
          <p:cNvPr id="5" name="Footer Placeholder 4">
            <a:extLst>
              <a:ext uri="{FF2B5EF4-FFF2-40B4-BE49-F238E27FC236}">
                <a16:creationId xmlns:a16="http://schemas.microsoft.com/office/drawing/2014/main" id="{899A957B-3892-7E4F-A502-4E9C20635B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99D45-CDD3-BB42-AF5E-B8B5C15B6C08}"/>
              </a:ext>
            </a:extLst>
          </p:cNvPr>
          <p:cNvSpPr>
            <a:spLocks noGrp="1"/>
          </p:cNvSpPr>
          <p:nvPr>
            <p:ph type="sldNum" sz="quarter" idx="12"/>
          </p:nvPr>
        </p:nvSpPr>
        <p:spPr/>
        <p:txBody>
          <a:bodyPr/>
          <a:lstStyle/>
          <a:p>
            <a:fld id="{4A63C176-4EDC-F04D-9990-9E1978DA6FE6}" type="slidenum">
              <a:rPr lang="en-US" smtClean="0"/>
              <a:t>‹#›</a:t>
            </a:fld>
            <a:endParaRPr lang="en-US"/>
          </a:p>
        </p:txBody>
      </p:sp>
    </p:spTree>
    <p:extLst>
      <p:ext uri="{BB962C8B-B14F-4D97-AF65-F5344CB8AC3E}">
        <p14:creationId xmlns:p14="http://schemas.microsoft.com/office/powerpoint/2010/main" val="1825478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D49E50-E29C-DD40-A054-D5214964C2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AE0875-A08F-C748-81AC-FA5A2E848B8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3AF09-5BC4-BF4A-A1E0-F2BA78F2BC8A}"/>
              </a:ext>
            </a:extLst>
          </p:cNvPr>
          <p:cNvSpPr>
            <a:spLocks noGrp="1"/>
          </p:cNvSpPr>
          <p:nvPr>
            <p:ph type="dt" sz="half" idx="10"/>
          </p:nvPr>
        </p:nvSpPr>
        <p:spPr/>
        <p:txBody>
          <a:bodyPr/>
          <a:lstStyle/>
          <a:p>
            <a:fld id="{E4E52FAA-F5AD-2341-80BE-41B5EFE24EEB}" type="datetimeFigureOut">
              <a:rPr lang="en-US" smtClean="0"/>
              <a:t>5/14/18</a:t>
            </a:fld>
            <a:endParaRPr lang="en-US"/>
          </a:p>
        </p:txBody>
      </p:sp>
      <p:sp>
        <p:nvSpPr>
          <p:cNvPr id="5" name="Footer Placeholder 4">
            <a:extLst>
              <a:ext uri="{FF2B5EF4-FFF2-40B4-BE49-F238E27FC236}">
                <a16:creationId xmlns:a16="http://schemas.microsoft.com/office/drawing/2014/main" id="{2541CCFC-53FF-B644-A335-73DD176213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F6044-5470-3045-AE8F-20AF491610A2}"/>
              </a:ext>
            </a:extLst>
          </p:cNvPr>
          <p:cNvSpPr>
            <a:spLocks noGrp="1"/>
          </p:cNvSpPr>
          <p:nvPr>
            <p:ph type="sldNum" sz="quarter" idx="12"/>
          </p:nvPr>
        </p:nvSpPr>
        <p:spPr/>
        <p:txBody>
          <a:bodyPr/>
          <a:lstStyle/>
          <a:p>
            <a:fld id="{4A63C176-4EDC-F04D-9990-9E1978DA6FE6}" type="slidenum">
              <a:rPr lang="en-US" smtClean="0"/>
              <a:t>‹#›</a:t>
            </a:fld>
            <a:endParaRPr lang="en-US"/>
          </a:p>
        </p:txBody>
      </p:sp>
    </p:spTree>
    <p:extLst>
      <p:ext uri="{BB962C8B-B14F-4D97-AF65-F5344CB8AC3E}">
        <p14:creationId xmlns:p14="http://schemas.microsoft.com/office/powerpoint/2010/main" val="1623779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1D258-2FBC-114F-8B9F-B0CA2A4AE7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A117AC-88F3-274E-AF61-D4F4264EB93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A024E-2FE4-1243-BBFC-80058851343B}"/>
              </a:ext>
            </a:extLst>
          </p:cNvPr>
          <p:cNvSpPr>
            <a:spLocks noGrp="1"/>
          </p:cNvSpPr>
          <p:nvPr>
            <p:ph type="dt" sz="half" idx="10"/>
          </p:nvPr>
        </p:nvSpPr>
        <p:spPr/>
        <p:txBody>
          <a:bodyPr/>
          <a:lstStyle/>
          <a:p>
            <a:fld id="{E4E52FAA-F5AD-2341-80BE-41B5EFE24EEB}" type="datetimeFigureOut">
              <a:rPr lang="en-US" smtClean="0"/>
              <a:t>5/14/18</a:t>
            </a:fld>
            <a:endParaRPr lang="en-US"/>
          </a:p>
        </p:txBody>
      </p:sp>
      <p:sp>
        <p:nvSpPr>
          <p:cNvPr id="5" name="Footer Placeholder 4">
            <a:extLst>
              <a:ext uri="{FF2B5EF4-FFF2-40B4-BE49-F238E27FC236}">
                <a16:creationId xmlns:a16="http://schemas.microsoft.com/office/drawing/2014/main" id="{0A23D1EE-4445-8443-ABAB-C462388DB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64D1F-8608-2B4E-A39C-CDBAFBE378EA}"/>
              </a:ext>
            </a:extLst>
          </p:cNvPr>
          <p:cNvSpPr>
            <a:spLocks noGrp="1"/>
          </p:cNvSpPr>
          <p:nvPr>
            <p:ph type="sldNum" sz="quarter" idx="12"/>
          </p:nvPr>
        </p:nvSpPr>
        <p:spPr/>
        <p:txBody>
          <a:bodyPr/>
          <a:lstStyle/>
          <a:p>
            <a:fld id="{4A63C176-4EDC-F04D-9990-9E1978DA6FE6}" type="slidenum">
              <a:rPr lang="en-US" smtClean="0"/>
              <a:t>‹#›</a:t>
            </a:fld>
            <a:endParaRPr lang="en-US"/>
          </a:p>
        </p:txBody>
      </p:sp>
    </p:spTree>
    <p:extLst>
      <p:ext uri="{BB962C8B-B14F-4D97-AF65-F5344CB8AC3E}">
        <p14:creationId xmlns:p14="http://schemas.microsoft.com/office/powerpoint/2010/main" val="1161838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8A44B-74B0-7940-8024-902AE62F69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38C629-63F1-FB4B-8E85-3EBA487871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BC65E92-95DA-3B45-823C-1A6D22CBAF4A}"/>
              </a:ext>
            </a:extLst>
          </p:cNvPr>
          <p:cNvSpPr>
            <a:spLocks noGrp="1"/>
          </p:cNvSpPr>
          <p:nvPr>
            <p:ph type="dt" sz="half" idx="10"/>
          </p:nvPr>
        </p:nvSpPr>
        <p:spPr/>
        <p:txBody>
          <a:bodyPr/>
          <a:lstStyle/>
          <a:p>
            <a:fld id="{E4E52FAA-F5AD-2341-80BE-41B5EFE24EEB}" type="datetimeFigureOut">
              <a:rPr lang="en-US" smtClean="0"/>
              <a:t>5/14/18</a:t>
            </a:fld>
            <a:endParaRPr lang="en-US"/>
          </a:p>
        </p:txBody>
      </p:sp>
      <p:sp>
        <p:nvSpPr>
          <p:cNvPr id="5" name="Footer Placeholder 4">
            <a:extLst>
              <a:ext uri="{FF2B5EF4-FFF2-40B4-BE49-F238E27FC236}">
                <a16:creationId xmlns:a16="http://schemas.microsoft.com/office/drawing/2014/main" id="{2CC8D5DF-9F33-144A-8E71-E155269FF6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9B9DA-8332-A549-871C-8A23422F0C38}"/>
              </a:ext>
            </a:extLst>
          </p:cNvPr>
          <p:cNvSpPr>
            <a:spLocks noGrp="1"/>
          </p:cNvSpPr>
          <p:nvPr>
            <p:ph type="sldNum" sz="quarter" idx="12"/>
          </p:nvPr>
        </p:nvSpPr>
        <p:spPr/>
        <p:txBody>
          <a:bodyPr/>
          <a:lstStyle/>
          <a:p>
            <a:fld id="{4A63C176-4EDC-F04D-9990-9E1978DA6FE6}" type="slidenum">
              <a:rPr lang="en-US" smtClean="0"/>
              <a:t>‹#›</a:t>
            </a:fld>
            <a:endParaRPr lang="en-US"/>
          </a:p>
        </p:txBody>
      </p:sp>
    </p:spTree>
    <p:extLst>
      <p:ext uri="{BB962C8B-B14F-4D97-AF65-F5344CB8AC3E}">
        <p14:creationId xmlns:p14="http://schemas.microsoft.com/office/powerpoint/2010/main" val="534169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53DC3-F4E0-3F41-870B-B4057C4874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727536-102F-1443-AD28-7043AFBE6E9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3AF77F-B8A6-CA4F-917B-CA444F7F11D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B12D2E-2B45-9F4C-A467-1037DC131EF9}"/>
              </a:ext>
            </a:extLst>
          </p:cNvPr>
          <p:cNvSpPr>
            <a:spLocks noGrp="1"/>
          </p:cNvSpPr>
          <p:nvPr>
            <p:ph type="dt" sz="half" idx="10"/>
          </p:nvPr>
        </p:nvSpPr>
        <p:spPr/>
        <p:txBody>
          <a:bodyPr/>
          <a:lstStyle/>
          <a:p>
            <a:fld id="{E4E52FAA-F5AD-2341-80BE-41B5EFE24EEB}" type="datetimeFigureOut">
              <a:rPr lang="en-US" smtClean="0"/>
              <a:t>5/14/18</a:t>
            </a:fld>
            <a:endParaRPr lang="en-US"/>
          </a:p>
        </p:txBody>
      </p:sp>
      <p:sp>
        <p:nvSpPr>
          <p:cNvPr id="6" name="Footer Placeholder 5">
            <a:extLst>
              <a:ext uri="{FF2B5EF4-FFF2-40B4-BE49-F238E27FC236}">
                <a16:creationId xmlns:a16="http://schemas.microsoft.com/office/drawing/2014/main" id="{BD868B26-4176-5141-A4F8-D05BABE910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E29281-B99D-B24A-8429-174E122A246A}"/>
              </a:ext>
            </a:extLst>
          </p:cNvPr>
          <p:cNvSpPr>
            <a:spLocks noGrp="1"/>
          </p:cNvSpPr>
          <p:nvPr>
            <p:ph type="sldNum" sz="quarter" idx="12"/>
          </p:nvPr>
        </p:nvSpPr>
        <p:spPr/>
        <p:txBody>
          <a:bodyPr/>
          <a:lstStyle/>
          <a:p>
            <a:fld id="{4A63C176-4EDC-F04D-9990-9E1978DA6FE6}" type="slidenum">
              <a:rPr lang="en-US" smtClean="0"/>
              <a:t>‹#›</a:t>
            </a:fld>
            <a:endParaRPr lang="en-US"/>
          </a:p>
        </p:txBody>
      </p:sp>
    </p:spTree>
    <p:extLst>
      <p:ext uri="{BB962C8B-B14F-4D97-AF65-F5344CB8AC3E}">
        <p14:creationId xmlns:p14="http://schemas.microsoft.com/office/powerpoint/2010/main" val="1160198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52A02-CBED-7946-A8A1-C48C817605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228BDD-568E-1C4C-B879-0AEAA848A0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AF25B1A-C6B2-A24A-A73F-D22CCC0CFC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9EAC4A-DB3F-9C4B-A8A8-D4C934C6BD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B9EB30C-9F67-1F4B-BC21-71392BDBEC5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DF18CD-9EA5-EA44-A497-C1950B0816C9}"/>
              </a:ext>
            </a:extLst>
          </p:cNvPr>
          <p:cNvSpPr>
            <a:spLocks noGrp="1"/>
          </p:cNvSpPr>
          <p:nvPr>
            <p:ph type="dt" sz="half" idx="10"/>
          </p:nvPr>
        </p:nvSpPr>
        <p:spPr/>
        <p:txBody>
          <a:bodyPr/>
          <a:lstStyle/>
          <a:p>
            <a:fld id="{E4E52FAA-F5AD-2341-80BE-41B5EFE24EEB}" type="datetimeFigureOut">
              <a:rPr lang="en-US" smtClean="0"/>
              <a:t>5/14/18</a:t>
            </a:fld>
            <a:endParaRPr lang="en-US"/>
          </a:p>
        </p:txBody>
      </p:sp>
      <p:sp>
        <p:nvSpPr>
          <p:cNvPr id="8" name="Footer Placeholder 7">
            <a:extLst>
              <a:ext uri="{FF2B5EF4-FFF2-40B4-BE49-F238E27FC236}">
                <a16:creationId xmlns:a16="http://schemas.microsoft.com/office/drawing/2014/main" id="{2972A56E-D570-2345-A595-D2B8D069A6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B79BE5-649E-D147-8F24-79B9716B92E9}"/>
              </a:ext>
            </a:extLst>
          </p:cNvPr>
          <p:cNvSpPr>
            <a:spLocks noGrp="1"/>
          </p:cNvSpPr>
          <p:nvPr>
            <p:ph type="sldNum" sz="quarter" idx="12"/>
          </p:nvPr>
        </p:nvSpPr>
        <p:spPr/>
        <p:txBody>
          <a:bodyPr/>
          <a:lstStyle/>
          <a:p>
            <a:fld id="{4A63C176-4EDC-F04D-9990-9E1978DA6FE6}" type="slidenum">
              <a:rPr lang="en-US" smtClean="0"/>
              <a:t>‹#›</a:t>
            </a:fld>
            <a:endParaRPr lang="en-US"/>
          </a:p>
        </p:txBody>
      </p:sp>
    </p:spTree>
    <p:extLst>
      <p:ext uri="{BB962C8B-B14F-4D97-AF65-F5344CB8AC3E}">
        <p14:creationId xmlns:p14="http://schemas.microsoft.com/office/powerpoint/2010/main" val="2841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ED300-53E9-9E43-AE2F-FE43009116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1BFB5D-3800-6441-8939-A70A35EEE2C9}"/>
              </a:ext>
            </a:extLst>
          </p:cNvPr>
          <p:cNvSpPr>
            <a:spLocks noGrp="1"/>
          </p:cNvSpPr>
          <p:nvPr>
            <p:ph type="dt" sz="half" idx="10"/>
          </p:nvPr>
        </p:nvSpPr>
        <p:spPr/>
        <p:txBody>
          <a:bodyPr/>
          <a:lstStyle/>
          <a:p>
            <a:fld id="{E4E52FAA-F5AD-2341-80BE-41B5EFE24EEB}" type="datetimeFigureOut">
              <a:rPr lang="en-US" smtClean="0"/>
              <a:t>5/14/18</a:t>
            </a:fld>
            <a:endParaRPr lang="en-US"/>
          </a:p>
        </p:txBody>
      </p:sp>
      <p:sp>
        <p:nvSpPr>
          <p:cNvPr id="4" name="Footer Placeholder 3">
            <a:extLst>
              <a:ext uri="{FF2B5EF4-FFF2-40B4-BE49-F238E27FC236}">
                <a16:creationId xmlns:a16="http://schemas.microsoft.com/office/drawing/2014/main" id="{F1E58995-2F80-8849-B1F9-F38B4EA291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7934D5-8E47-124E-86A4-7CB310B875C6}"/>
              </a:ext>
            </a:extLst>
          </p:cNvPr>
          <p:cNvSpPr>
            <a:spLocks noGrp="1"/>
          </p:cNvSpPr>
          <p:nvPr>
            <p:ph type="sldNum" sz="quarter" idx="12"/>
          </p:nvPr>
        </p:nvSpPr>
        <p:spPr/>
        <p:txBody>
          <a:bodyPr/>
          <a:lstStyle/>
          <a:p>
            <a:fld id="{4A63C176-4EDC-F04D-9990-9E1978DA6FE6}" type="slidenum">
              <a:rPr lang="en-US" smtClean="0"/>
              <a:t>‹#›</a:t>
            </a:fld>
            <a:endParaRPr lang="en-US"/>
          </a:p>
        </p:txBody>
      </p:sp>
    </p:spTree>
    <p:extLst>
      <p:ext uri="{BB962C8B-B14F-4D97-AF65-F5344CB8AC3E}">
        <p14:creationId xmlns:p14="http://schemas.microsoft.com/office/powerpoint/2010/main" val="1258335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4952F6-F1BE-BC4E-87C2-ADE61B99CD23}"/>
              </a:ext>
            </a:extLst>
          </p:cNvPr>
          <p:cNvSpPr>
            <a:spLocks noGrp="1"/>
          </p:cNvSpPr>
          <p:nvPr>
            <p:ph type="dt" sz="half" idx="10"/>
          </p:nvPr>
        </p:nvSpPr>
        <p:spPr/>
        <p:txBody>
          <a:bodyPr/>
          <a:lstStyle/>
          <a:p>
            <a:fld id="{E4E52FAA-F5AD-2341-80BE-41B5EFE24EEB}" type="datetimeFigureOut">
              <a:rPr lang="en-US" smtClean="0"/>
              <a:t>5/14/18</a:t>
            </a:fld>
            <a:endParaRPr lang="en-US"/>
          </a:p>
        </p:txBody>
      </p:sp>
      <p:sp>
        <p:nvSpPr>
          <p:cNvPr id="3" name="Footer Placeholder 2">
            <a:extLst>
              <a:ext uri="{FF2B5EF4-FFF2-40B4-BE49-F238E27FC236}">
                <a16:creationId xmlns:a16="http://schemas.microsoft.com/office/drawing/2014/main" id="{3446C7EF-F305-6A40-8A8D-84272700F6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260A18-EAB7-D540-B76E-B872E5A3686D}"/>
              </a:ext>
            </a:extLst>
          </p:cNvPr>
          <p:cNvSpPr>
            <a:spLocks noGrp="1"/>
          </p:cNvSpPr>
          <p:nvPr>
            <p:ph type="sldNum" sz="quarter" idx="12"/>
          </p:nvPr>
        </p:nvSpPr>
        <p:spPr/>
        <p:txBody>
          <a:bodyPr/>
          <a:lstStyle/>
          <a:p>
            <a:fld id="{4A63C176-4EDC-F04D-9990-9E1978DA6FE6}" type="slidenum">
              <a:rPr lang="en-US" smtClean="0"/>
              <a:t>‹#›</a:t>
            </a:fld>
            <a:endParaRPr lang="en-US"/>
          </a:p>
        </p:txBody>
      </p:sp>
    </p:spTree>
    <p:extLst>
      <p:ext uri="{BB962C8B-B14F-4D97-AF65-F5344CB8AC3E}">
        <p14:creationId xmlns:p14="http://schemas.microsoft.com/office/powerpoint/2010/main" val="190272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8F5A-02EE-9B44-B293-7CD8ED7096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00553D-5D13-8E4E-81A8-2348BE316A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59EFFB-61AA-D041-82B4-AD1AFD5361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7CFBC75-C38B-C245-B8FE-5C3FB7759897}"/>
              </a:ext>
            </a:extLst>
          </p:cNvPr>
          <p:cNvSpPr>
            <a:spLocks noGrp="1"/>
          </p:cNvSpPr>
          <p:nvPr>
            <p:ph type="dt" sz="half" idx="10"/>
          </p:nvPr>
        </p:nvSpPr>
        <p:spPr/>
        <p:txBody>
          <a:bodyPr/>
          <a:lstStyle/>
          <a:p>
            <a:fld id="{E4E52FAA-F5AD-2341-80BE-41B5EFE24EEB}" type="datetimeFigureOut">
              <a:rPr lang="en-US" smtClean="0"/>
              <a:t>5/14/18</a:t>
            </a:fld>
            <a:endParaRPr lang="en-US"/>
          </a:p>
        </p:txBody>
      </p:sp>
      <p:sp>
        <p:nvSpPr>
          <p:cNvPr id="6" name="Footer Placeholder 5">
            <a:extLst>
              <a:ext uri="{FF2B5EF4-FFF2-40B4-BE49-F238E27FC236}">
                <a16:creationId xmlns:a16="http://schemas.microsoft.com/office/drawing/2014/main" id="{11C20797-FCD9-AB4F-91C3-D70BAA0DBF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A28AD1-52EB-2A4E-ACA7-A5281FB98230}"/>
              </a:ext>
            </a:extLst>
          </p:cNvPr>
          <p:cNvSpPr>
            <a:spLocks noGrp="1"/>
          </p:cNvSpPr>
          <p:nvPr>
            <p:ph type="sldNum" sz="quarter" idx="12"/>
          </p:nvPr>
        </p:nvSpPr>
        <p:spPr/>
        <p:txBody>
          <a:bodyPr/>
          <a:lstStyle/>
          <a:p>
            <a:fld id="{4A63C176-4EDC-F04D-9990-9E1978DA6FE6}" type="slidenum">
              <a:rPr lang="en-US" smtClean="0"/>
              <a:t>‹#›</a:t>
            </a:fld>
            <a:endParaRPr lang="en-US"/>
          </a:p>
        </p:txBody>
      </p:sp>
    </p:spTree>
    <p:extLst>
      <p:ext uri="{BB962C8B-B14F-4D97-AF65-F5344CB8AC3E}">
        <p14:creationId xmlns:p14="http://schemas.microsoft.com/office/powerpoint/2010/main" val="1833777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BE402-3B16-1446-9FA1-1CF9A7FAC8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EFCDC8-BA2D-294E-84C4-78BFED5AFC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3A1B2E-9B8F-314D-AF7E-ECE83F0ECB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C5A1E6A-B76A-B04D-9658-9CD9CE7DA41A}"/>
              </a:ext>
            </a:extLst>
          </p:cNvPr>
          <p:cNvSpPr>
            <a:spLocks noGrp="1"/>
          </p:cNvSpPr>
          <p:nvPr>
            <p:ph type="dt" sz="half" idx="10"/>
          </p:nvPr>
        </p:nvSpPr>
        <p:spPr/>
        <p:txBody>
          <a:bodyPr/>
          <a:lstStyle/>
          <a:p>
            <a:fld id="{E4E52FAA-F5AD-2341-80BE-41B5EFE24EEB}" type="datetimeFigureOut">
              <a:rPr lang="en-US" smtClean="0"/>
              <a:t>5/14/18</a:t>
            </a:fld>
            <a:endParaRPr lang="en-US"/>
          </a:p>
        </p:txBody>
      </p:sp>
      <p:sp>
        <p:nvSpPr>
          <p:cNvPr id="6" name="Footer Placeholder 5">
            <a:extLst>
              <a:ext uri="{FF2B5EF4-FFF2-40B4-BE49-F238E27FC236}">
                <a16:creationId xmlns:a16="http://schemas.microsoft.com/office/drawing/2014/main" id="{FE9F6B87-C7EB-7742-AF48-0F71A3CDB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4D6AE0-79CE-7442-84C1-B6E7660F5A9C}"/>
              </a:ext>
            </a:extLst>
          </p:cNvPr>
          <p:cNvSpPr>
            <a:spLocks noGrp="1"/>
          </p:cNvSpPr>
          <p:nvPr>
            <p:ph type="sldNum" sz="quarter" idx="12"/>
          </p:nvPr>
        </p:nvSpPr>
        <p:spPr/>
        <p:txBody>
          <a:bodyPr/>
          <a:lstStyle/>
          <a:p>
            <a:fld id="{4A63C176-4EDC-F04D-9990-9E1978DA6FE6}" type="slidenum">
              <a:rPr lang="en-US" smtClean="0"/>
              <a:t>‹#›</a:t>
            </a:fld>
            <a:endParaRPr lang="en-US"/>
          </a:p>
        </p:txBody>
      </p:sp>
    </p:spTree>
    <p:extLst>
      <p:ext uri="{BB962C8B-B14F-4D97-AF65-F5344CB8AC3E}">
        <p14:creationId xmlns:p14="http://schemas.microsoft.com/office/powerpoint/2010/main" val="875752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D057DF-AA2F-CF48-8AA4-D719D30780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E98A02-2D92-AA4D-B435-5F992D1D43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57ABBF-BDFC-CF41-9768-D21B432763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E52FAA-F5AD-2341-80BE-41B5EFE24EEB}" type="datetimeFigureOut">
              <a:rPr lang="en-US" smtClean="0"/>
              <a:t>5/14/18</a:t>
            </a:fld>
            <a:endParaRPr lang="en-US"/>
          </a:p>
        </p:txBody>
      </p:sp>
      <p:sp>
        <p:nvSpPr>
          <p:cNvPr id="5" name="Footer Placeholder 4">
            <a:extLst>
              <a:ext uri="{FF2B5EF4-FFF2-40B4-BE49-F238E27FC236}">
                <a16:creationId xmlns:a16="http://schemas.microsoft.com/office/drawing/2014/main" id="{2160B9DE-5DCD-1042-935C-5FB7BD80BE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DE1048-3B59-3F46-8CF7-02BF1986B7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63C176-4EDC-F04D-9990-9E1978DA6FE6}" type="slidenum">
              <a:rPr lang="en-US" smtClean="0"/>
              <a:t>‹#›</a:t>
            </a:fld>
            <a:endParaRPr lang="en-US"/>
          </a:p>
        </p:txBody>
      </p:sp>
    </p:spTree>
    <p:extLst>
      <p:ext uri="{BB962C8B-B14F-4D97-AF65-F5344CB8AC3E}">
        <p14:creationId xmlns:p14="http://schemas.microsoft.com/office/powerpoint/2010/main" val="2582544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forbes.com/sites/jayadkisson/2018/02/09/why-bitcoin-is-so-volatile/#2d9cc9c639" TargetMode="External"/><Relationship Id="rId2" Type="http://schemas.openxmlformats.org/officeDocument/2006/relationships/hyperlink" Target="https://en.wikipedia.org/wiki/Bitcoin" TargetMode="External"/><Relationship Id="rId1" Type="http://schemas.openxmlformats.org/officeDocument/2006/relationships/slideLayout" Target="../slideLayouts/slideLayout2.xml"/><Relationship Id="rId4" Type="http://schemas.openxmlformats.org/officeDocument/2006/relationships/hyperlink" Target="https://coinmarketcap.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A44CCE5-E07B-7547-8ADA-8840DA29011E}"/>
              </a:ext>
            </a:extLst>
          </p:cNvPr>
          <p:cNvPicPr>
            <a:picLocks noChangeAspect="1"/>
          </p:cNvPicPr>
          <p:nvPr/>
        </p:nvPicPr>
        <p:blipFill>
          <a:blip r:embed="rId2"/>
          <a:stretch>
            <a:fillRect/>
          </a:stretch>
        </p:blipFill>
        <p:spPr>
          <a:xfrm>
            <a:off x="1454150" y="133350"/>
            <a:ext cx="9283700" cy="6591300"/>
          </a:xfrm>
          <a:prstGeom prst="rect">
            <a:avLst/>
          </a:prstGeom>
        </p:spPr>
      </p:pic>
      <p:sp>
        <p:nvSpPr>
          <p:cNvPr id="2" name="Title 1">
            <a:extLst>
              <a:ext uri="{FF2B5EF4-FFF2-40B4-BE49-F238E27FC236}">
                <a16:creationId xmlns:a16="http://schemas.microsoft.com/office/drawing/2014/main" id="{B616CB2F-C414-A144-9D84-4FE7581A384F}"/>
              </a:ext>
            </a:extLst>
          </p:cNvPr>
          <p:cNvSpPr>
            <a:spLocks noGrp="1"/>
          </p:cNvSpPr>
          <p:nvPr>
            <p:ph type="ctrTitle"/>
          </p:nvPr>
        </p:nvSpPr>
        <p:spPr>
          <a:xfrm>
            <a:off x="1520410" y="384314"/>
            <a:ext cx="9144000" cy="1431235"/>
          </a:xfrm>
        </p:spPr>
        <p:txBody>
          <a:bodyPr>
            <a:noAutofit/>
          </a:bodyPr>
          <a:lstStyle/>
          <a:p>
            <a:r>
              <a:rPr lang="en-US" sz="5400" b="1" dirty="0">
                <a:solidFill>
                  <a:srgbClr val="33D014"/>
                </a:solidFill>
              </a:rPr>
              <a:t>Bitcoin; </a:t>
            </a:r>
            <a:br>
              <a:rPr lang="en-US" sz="4400" b="1" dirty="0">
                <a:solidFill>
                  <a:srgbClr val="33D014"/>
                </a:solidFill>
              </a:rPr>
            </a:br>
            <a:r>
              <a:rPr lang="en-US" sz="4000" b="1" dirty="0">
                <a:solidFill>
                  <a:srgbClr val="33D014"/>
                </a:solidFill>
              </a:rPr>
              <a:t>time series analysis of historical price </a:t>
            </a:r>
          </a:p>
        </p:txBody>
      </p:sp>
      <p:sp>
        <p:nvSpPr>
          <p:cNvPr id="3" name="Subtitle 2">
            <a:extLst>
              <a:ext uri="{FF2B5EF4-FFF2-40B4-BE49-F238E27FC236}">
                <a16:creationId xmlns:a16="http://schemas.microsoft.com/office/drawing/2014/main" id="{67B9B996-E461-9448-91AA-5F4A2D8FE038}"/>
              </a:ext>
            </a:extLst>
          </p:cNvPr>
          <p:cNvSpPr>
            <a:spLocks noGrp="1"/>
          </p:cNvSpPr>
          <p:nvPr>
            <p:ph type="subTitle" idx="1"/>
          </p:nvPr>
        </p:nvSpPr>
        <p:spPr>
          <a:xfrm>
            <a:off x="1524000" y="4890051"/>
            <a:ext cx="9144000" cy="1603513"/>
          </a:xfrm>
        </p:spPr>
        <p:txBody>
          <a:bodyPr>
            <a:normAutofit lnSpcReduction="10000"/>
          </a:bodyPr>
          <a:lstStyle/>
          <a:p>
            <a:r>
              <a:rPr lang="en-US" sz="2800" b="1" dirty="0">
                <a:solidFill>
                  <a:schemeClr val="bg1"/>
                </a:solidFill>
              </a:rPr>
              <a:t>Final Project MATH 1318</a:t>
            </a:r>
          </a:p>
          <a:p>
            <a:r>
              <a:rPr lang="en-AU" sz="2000" b="1" dirty="0">
                <a:solidFill>
                  <a:schemeClr val="bg1"/>
                </a:solidFill>
              </a:rPr>
              <a:t>Napapach Dechawatthanaphokin; s3613572</a:t>
            </a:r>
          </a:p>
          <a:p>
            <a:r>
              <a:rPr lang="en-US" sz="2000" b="1" dirty="0">
                <a:solidFill>
                  <a:schemeClr val="bg1"/>
                </a:solidFill>
              </a:rPr>
              <a:t>Rahul Kumar Gupta; s3635232</a:t>
            </a:r>
          </a:p>
          <a:p>
            <a:r>
              <a:rPr lang="en-US" sz="2000" b="1" dirty="0">
                <a:solidFill>
                  <a:schemeClr val="bg1"/>
                </a:solidFill>
              </a:rPr>
              <a:t>Terrie Christensen; s3664899</a:t>
            </a:r>
          </a:p>
        </p:txBody>
      </p:sp>
    </p:spTree>
    <p:extLst>
      <p:ext uri="{BB962C8B-B14F-4D97-AF65-F5344CB8AC3E}">
        <p14:creationId xmlns:p14="http://schemas.microsoft.com/office/powerpoint/2010/main" val="2478630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172ED-8FCC-F54E-8C53-B2083D6F1CFF}"/>
              </a:ext>
            </a:extLst>
          </p:cNvPr>
          <p:cNvSpPr>
            <a:spLocks noGrp="1"/>
          </p:cNvSpPr>
          <p:nvPr>
            <p:ph type="title"/>
          </p:nvPr>
        </p:nvSpPr>
        <p:spPr>
          <a:xfrm>
            <a:off x="838200" y="365125"/>
            <a:ext cx="10515600" cy="981075"/>
          </a:xfrm>
        </p:spPr>
        <p:txBody>
          <a:bodyPr/>
          <a:lstStyle/>
          <a:p>
            <a:r>
              <a:rPr lang="en-US" dirty="0" err="1"/>
              <a:t>eacf</a:t>
            </a:r>
            <a:r>
              <a:rPr lang="en-US" dirty="0"/>
              <a:t> and BIC for further model specification</a:t>
            </a:r>
          </a:p>
        </p:txBody>
      </p:sp>
      <p:sp>
        <p:nvSpPr>
          <p:cNvPr id="3" name="Content Placeholder 2">
            <a:extLst>
              <a:ext uri="{FF2B5EF4-FFF2-40B4-BE49-F238E27FC236}">
                <a16:creationId xmlns:a16="http://schemas.microsoft.com/office/drawing/2014/main" id="{2F451C22-AA47-4448-8C82-6E740DA79333}"/>
              </a:ext>
            </a:extLst>
          </p:cNvPr>
          <p:cNvSpPr>
            <a:spLocks noGrp="1"/>
          </p:cNvSpPr>
          <p:nvPr>
            <p:ph idx="1"/>
          </p:nvPr>
        </p:nvSpPr>
        <p:spPr>
          <a:xfrm>
            <a:off x="838200" y="4970136"/>
            <a:ext cx="10515600" cy="1557663"/>
          </a:xfrm>
        </p:spPr>
        <p:txBody>
          <a:bodyPr>
            <a:normAutofit fontScale="62500" lnSpcReduction="20000"/>
          </a:bodyPr>
          <a:lstStyle/>
          <a:p>
            <a:r>
              <a:rPr lang="en-US" dirty="0"/>
              <a:t>The </a:t>
            </a:r>
            <a:r>
              <a:rPr lang="en-US" dirty="0" err="1"/>
              <a:t>eacf</a:t>
            </a:r>
            <a:r>
              <a:rPr lang="en-US" dirty="0"/>
              <a:t> plot shown above left, identified possible smaller ARIMA models with a </a:t>
            </a:r>
            <a:r>
              <a:rPr lang="en-US" b="1" dirty="0"/>
              <a:t>p=1, 2</a:t>
            </a:r>
            <a:r>
              <a:rPr lang="en-US" dirty="0"/>
              <a:t> and </a:t>
            </a:r>
            <a:r>
              <a:rPr lang="en-US" b="1" dirty="0"/>
              <a:t>q=1, 2</a:t>
            </a:r>
            <a:r>
              <a:rPr lang="en-US" dirty="0"/>
              <a:t>.</a:t>
            </a:r>
          </a:p>
          <a:p>
            <a:r>
              <a:rPr lang="en-US" dirty="0"/>
              <a:t>The BIC plot given above right, identified possible larger ARIMA models with a </a:t>
            </a:r>
            <a:r>
              <a:rPr lang="en-US" b="1" dirty="0"/>
              <a:t>p=4, 5 </a:t>
            </a:r>
            <a:r>
              <a:rPr lang="en-US" dirty="0"/>
              <a:t>and </a:t>
            </a:r>
            <a:r>
              <a:rPr lang="en-US" b="1" dirty="0"/>
              <a:t>q=4</a:t>
            </a:r>
            <a:r>
              <a:rPr lang="en-US" dirty="0"/>
              <a:t>. A p=10 was disregarded with smaller values identified.</a:t>
            </a:r>
            <a:r>
              <a:rPr lang="en-US" b="1" dirty="0"/>
              <a:t> </a:t>
            </a:r>
          </a:p>
          <a:p>
            <a:r>
              <a:rPr lang="en-US" dirty="0"/>
              <a:t>Thus </a:t>
            </a:r>
            <a:r>
              <a:rPr lang="en-US" b="1" dirty="0"/>
              <a:t>{ARIMA(1,1,1), ARMIA(1,1,2), ARIMA(2,1,1), ARIMA(2,1,2), ARIMA(4,1,4), ARIMA(5,1,4)} </a:t>
            </a:r>
            <a:r>
              <a:rPr lang="en-US" dirty="0"/>
              <a:t>are added to the set of possible models.</a:t>
            </a:r>
          </a:p>
        </p:txBody>
      </p:sp>
      <p:pic>
        <p:nvPicPr>
          <p:cNvPr id="9" name="Picture 8">
            <a:extLst>
              <a:ext uri="{FF2B5EF4-FFF2-40B4-BE49-F238E27FC236}">
                <a16:creationId xmlns:a16="http://schemas.microsoft.com/office/drawing/2014/main" id="{F1F83922-2900-6F48-BA0D-9A358FE8930D}"/>
              </a:ext>
            </a:extLst>
          </p:cNvPr>
          <p:cNvPicPr>
            <a:picLocks noChangeAspect="1"/>
          </p:cNvPicPr>
          <p:nvPr/>
        </p:nvPicPr>
        <p:blipFill>
          <a:blip r:embed="rId2"/>
          <a:stretch>
            <a:fillRect/>
          </a:stretch>
        </p:blipFill>
        <p:spPr>
          <a:xfrm>
            <a:off x="5765800" y="1647559"/>
            <a:ext cx="4432300" cy="3021218"/>
          </a:xfrm>
          <a:prstGeom prst="rect">
            <a:avLst/>
          </a:prstGeom>
        </p:spPr>
      </p:pic>
      <p:pic>
        <p:nvPicPr>
          <p:cNvPr id="10" name="Picture 9">
            <a:extLst>
              <a:ext uri="{FF2B5EF4-FFF2-40B4-BE49-F238E27FC236}">
                <a16:creationId xmlns:a16="http://schemas.microsoft.com/office/drawing/2014/main" id="{B983E1C8-D4CA-9444-94F8-F5954576A148}"/>
              </a:ext>
            </a:extLst>
          </p:cNvPr>
          <p:cNvPicPr>
            <a:picLocks noChangeAspect="1"/>
          </p:cNvPicPr>
          <p:nvPr/>
        </p:nvPicPr>
        <p:blipFill>
          <a:blip r:embed="rId3"/>
          <a:stretch>
            <a:fillRect/>
          </a:stretch>
        </p:blipFill>
        <p:spPr>
          <a:xfrm>
            <a:off x="1104900" y="1449388"/>
            <a:ext cx="4660900" cy="3149600"/>
          </a:xfrm>
          <a:prstGeom prst="rect">
            <a:avLst/>
          </a:prstGeom>
        </p:spPr>
      </p:pic>
    </p:spTree>
    <p:extLst>
      <p:ext uri="{BB962C8B-B14F-4D97-AF65-F5344CB8AC3E}">
        <p14:creationId xmlns:p14="http://schemas.microsoft.com/office/powerpoint/2010/main" val="1002671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DCA1BC-B175-644C-AC48-8DA68708A839}"/>
              </a:ext>
            </a:extLst>
          </p:cNvPr>
          <p:cNvPicPr>
            <a:picLocks noChangeAspect="1"/>
          </p:cNvPicPr>
          <p:nvPr/>
        </p:nvPicPr>
        <p:blipFill>
          <a:blip r:embed="rId2"/>
          <a:stretch>
            <a:fillRect/>
          </a:stretch>
        </p:blipFill>
        <p:spPr>
          <a:xfrm>
            <a:off x="3908479" y="1454150"/>
            <a:ext cx="4260850" cy="3729167"/>
          </a:xfrm>
          <a:prstGeom prst="rect">
            <a:avLst/>
          </a:prstGeom>
        </p:spPr>
      </p:pic>
      <p:sp>
        <p:nvSpPr>
          <p:cNvPr id="2" name="Title 1">
            <a:extLst>
              <a:ext uri="{FF2B5EF4-FFF2-40B4-BE49-F238E27FC236}">
                <a16:creationId xmlns:a16="http://schemas.microsoft.com/office/drawing/2014/main" id="{0406F39E-7380-334B-84E7-9DF8780802D9}"/>
              </a:ext>
            </a:extLst>
          </p:cNvPr>
          <p:cNvSpPr>
            <a:spLocks noGrp="1"/>
          </p:cNvSpPr>
          <p:nvPr>
            <p:ph type="title"/>
          </p:nvPr>
        </p:nvSpPr>
        <p:spPr>
          <a:xfrm>
            <a:off x="838200" y="365125"/>
            <a:ext cx="10515600" cy="790575"/>
          </a:xfrm>
        </p:spPr>
        <p:txBody>
          <a:bodyPr/>
          <a:lstStyle/>
          <a:p>
            <a:r>
              <a:rPr lang="en-US" dirty="0"/>
              <a:t>Estimation of ARIMA model parameters</a:t>
            </a:r>
          </a:p>
        </p:txBody>
      </p:sp>
      <p:sp>
        <p:nvSpPr>
          <p:cNvPr id="3" name="Content Placeholder 2">
            <a:extLst>
              <a:ext uri="{FF2B5EF4-FFF2-40B4-BE49-F238E27FC236}">
                <a16:creationId xmlns:a16="http://schemas.microsoft.com/office/drawing/2014/main" id="{A394A611-3A20-744F-B22F-521FA9C6D677}"/>
              </a:ext>
            </a:extLst>
          </p:cNvPr>
          <p:cNvSpPr>
            <a:spLocks noGrp="1"/>
          </p:cNvSpPr>
          <p:nvPr>
            <p:ph idx="1"/>
          </p:nvPr>
        </p:nvSpPr>
        <p:spPr>
          <a:xfrm>
            <a:off x="8194730" y="1454150"/>
            <a:ext cx="3044769" cy="3729167"/>
          </a:xfrm>
        </p:spPr>
        <p:txBody>
          <a:bodyPr>
            <a:normAutofit fontScale="62500" lnSpcReduction="20000"/>
          </a:bodyPr>
          <a:lstStyle/>
          <a:p>
            <a:r>
              <a:rPr lang="en-US" dirty="0"/>
              <a:t>The set of possible models; </a:t>
            </a:r>
            <a:r>
              <a:rPr lang="en-US" sz="2200" dirty="0"/>
              <a:t>{ARIMA(1,1,1), ARMIA(1,1,2), ARIMA(2,1,1), ARIMA(2,1,2), ARMIA(3,1,2), ARIMA(4,1,2), ARIMA(4,1,4), ARIMA(5,1,4)}. </a:t>
            </a:r>
          </a:p>
          <a:p>
            <a:r>
              <a:rPr lang="en-US" dirty="0"/>
              <a:t>The </a:t>
            </a:r>
            <a:r>
              <a:rPr lang="en-US" b="1" dirty="0"/>
              <a:t>ARIMA(5,1,4) was the only model to show all significant parameter coefficients</a:t>
            </a:r>
            <a:r>
              <a:rPr lang="en-US" dirty="0"/>
              <a:t> with the CSS method (but none with the MLE method). </a:t>
            </a:r>
          </a:p>
          <a:p>
            <a:r>
              <a:rPr lang="en-US" dirty="0"/>
              <a:t>The table far left shows the sorted AIC and BIC scores. However, the AIC and BIC functions identify different models as the best, with </a:t>
            </a:r>
            <a:r>
              <a:rPr lang="en-US" b="1" dirty="0"/>
              <a:t>ARIMA(3,1,2) and ARIMA (1,1,1) </a:t>
            </a:r>
            <a:r>
              <a:rPr lang="en-US" dirty="0"/>
              <a:t>given respectively.</a:t>
            </a:r>
          </a:p>
          <a:p>
            <a:endParaRPr lang="en-US" dirty="0"/>
          </a:p>
        </p:txBody>
      </p:sp>
      <p:pic>
        <p:nvPicPr>
          <p:cNvPr id="4" name="Picture 3">
            <a:extLst>
              <a:ext uri="{FF2B5EF4-FFF2-40B4-BE49-F238E27FC236}">
                <a16:creationId xmlns:a16="http://schemas.microsoft.com/office/drawing/2014/main" id="{D0E7579A-DB15-2446-A440-21F16EC563AE}"/>
              </a:ext>
            </a:extLst>
          </p:cNvPr>
          <p:cNvPicPr>
            <a:picLocks noChangeAspect="1"/>
          </p:cNvPicPr>
          <p:nvPr/>
        </p:nvPicPr>
        <p:blipFill>
          <a:blip r:embed="rId3"/>
          <a:stretch>
            <a:fillRect/>
          </a:stretch>
        </p:blipFill>
        <p:spPr>
          <a:xfrm>
            <a:off x="1016000" y="1155700"/>
            <a:ext cx="2912587" cy="4330700"/>
          </a:xfrm>
          <a:prstGeom prst="rect">
            <a:avLst/>
          </a:prstGeom>
        </p:spPr>
      </p:pic>
      <p:sp>
        <p:nvSpPr>
          <p:cNvPr id="7" name="Content Placeholder 2">
            <a:extLst>
              <a:ext uri="{FF2B5EF4-FFF2-40B4-BE49-F238E27FC236}">
                <a16:creationId xmlns:a16="http://schemas.microsoft.com/office/drawing/2014/main" id="{5D8CB1FF-25B2-F444-84DB-03191AAA758C}"/>
              </a:ext>
            </a:extLst>
          </p:cNvPr>
          <p:cNvSpPr txBox="1">
            <a:spLocks/>
          </p:cNvSpPr>
          <p:nvPr/>
        </p:nvSpPr>
        <p:spPr>
          <a:xfrm>
            <a:off x="838200" y="5486400"/>
            <a:ext cx="10515600" cy="11557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table above right shows the calculated parameter coefficients for the </a:t>
            </a:r>
            <a:r>
              <a:rPr lang="en-US" b="1" dirty="0"/>
              <a:t>ARIMA(3,1,2) model</a:t>
            </a:r>
            <a:r>
              <a:rPr lang="en-US" dirty="0"/>
              <a:t>, the CSS method showed the AR(1), MA(1) and MA(2) components to be significant, while the MLE method </a:t>
            </a:r>
            <a:r>
              <a:rPr lang="en-US" b="1" dirty="0"/>
              <a:t>AR(1),  AR(2), MA(1) and MA(2) components to be significant</a:t>
            </a:r>
            <a:r>
              <a:rPr lang="en-US" dirty="0"/>
              <a:t>. </a:t>
            </a:r>
          </a:p>
          <a:p>
            <a:r>
              <a:rPr lang="en-US" dirty="0"/>
              <a:t>The calculation for parameter coefficients for the ARIMA(1,1,1) model returned NA values. </a:t>
            </a:r>
          </a:p>
        </p:txBody>
      </p:sp>
    </p:spTree>
    <p:extLst>
      <p:ext uri="{BB962C8B-B14F-4D97-AF65-F5344CB8AC3E}">
        <p14:creationId xmlns:p14="http://schemas.microsoft.com/office/powerpoint/2010/main" val="3067123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8CC13-E161-214A-9A4C-B3F5B0F0E6A4}"/>
              </a:ext>
            </a:extLst>
          </p:cNvPr>
          <p:cNvSpPr>
            <a:spLocks noGrp="1"/>
          </p:cNvSpPr>
          <p:nvPr>
            <p:ph type="title"/>
          </p:nvPr>
        </p:nvSpPr>
        <p:spPr>
          <a:xfrm>
            <a:off x="838200" y="365125"/>
            <a:ext cx="10515600" cy="845489"/>
          </a:xfrm>
        </p:spPr>
        <p:txBody>
          <a:bodyPr/>
          <a:lstStyle/>
          <a:p>
            <a:r>
              <a:rPr lang="en-US" dirty="0"/>
              <a:t>Residual analysis of the ARIMA(3,1,2) model </a:t>
            </a:r>
          </a:p>
        </p:txBody>
      </p:sp>
      <p:sp>
        <p:nvSpPr>
          <p:cNvPr id="3" name="Content Placeholder 2">
            <a:extLst>
              <a:ext uri="{FF2B5EF4-FFF2-40B4-BE49-F238E27FC236}">
                <a16:creationId xmlns:a16="http://schemas.microsoft.com/office/drawing/2014/main" id="{9259AA79-A181-C94A-867B-9D88FE9BD74A}"/>
              </a:ext>
            </a:extLst>
          </p:cNvPr>
          <p:cNvSpPr>
            <a:spLocks noGrp="1"/>
          </p:cNvSpPr>
          <p:nvPr>
            <p:ph idx="1"/>
          </p:nvPr>
        </p:nvSpPr>
        <p:spPr>
          <a:xfrm>
            <a:off x="838200" y="4816698"/>
            <a:ext cx="4644686" cy="1738647"/>
          </a:xfrm>
        </p:spPr>
        <p:txBody>
          <a:bodyPr>
            <a:normAutofit fontScale="55000" lnSpcReduction="20000"/>
          </a:bodyPr>
          <a:lstStyle/>
          <a:p>
            <a:r>
              <a:rPr lang="en-US" dirty="0"/>
              <a:t>The plot of residuals shown uppermost in the panel above shows the residuals scattering around the mean 0 without a pattern. </a:t>
            </a:r>
          </a:p>
          <a:p>
            <a:r>
              <a:rPr lang="en-US" dirty="0"/>
              <a:t>The histogram shows an approximately symmetric distribution around 0.</a:t>
            </a:r>
          </a:p>
          <a:p>
            <a:r>
              <a:rPr lang="en-US" dirty="0"/>
              <a:t>The ACF does not show a pattern, although there are 2 significant lags which may indicate some auto correlation in the residuals. </a:t>
            </a:r>
          </a:p>
        </p:txBody>
      </p:sp>
      <p:pic>
        <p:nvPicPr>
          <p:cNvPr id="4" name="Picture 3">
            <a:extLst>
              <a:ext uri="{FF2B5EF4-FFF2-40B4-BE49-F238E27FC236}">
                <a16:creationId xmlns:a16="http://schemas.microsoft.com/office/drawing/2014/main" id="{35F15F8A-F53D-894A-9854-94D990BE6341}"/>
              </a:ext>
            </a:extLst>
          </p:cNvPr>
          <p:cNvPicPr>
            <a:picLocks noChangeAspect="1"/>
          </p:cNvPicPr>
          <p:nvPr/>
        </p:nvPicPr>
        <p:blipFill>
          <a:blip r:embed="rId2"/>
          <a:stretch>
            <a:fillRect/>
          </a:stretch>
        </p:blipFill>
        <p:spPr>
          <a:xfrm>
            <a:off x="838200" y="1210614"/>
            <a:ext cx="4644686" cy="3477680"/>
          </a:xfrm>
          <a:prstGeom prst="rect">
            <a:avLst/>
          </a:prstGeom>
        </p:spPr>
      </p:pic>
      <p:pic>
        <p:nvPicPr>
          <p:cNvPr id="5" name="Picture 4">
            <a:extLst>
              <a:ext uri="{FF2B5EF4-FFF2-40B4-BE49-F238E27FC236}">
                <a16:creationId xmlns:a16="http://schemas.microsoft.com/office/drawing/2014/main" id="{821BEDCE-EF04-6847-90FD-5DCAC3A9FF6B}"/>
              </a:ext>
            </a:extLst>
          </p:cNvPr>
          <p:cNvPicPr>
            <a:picLocks noChangeAspect="1"/>
          </p:cNvPicPr>
          <p:nvPr/>
        </p:nvPicPr>
        <p:blipFill>
          <a:blip r:embed="rId3"/>
          <a:stretch>
            <a:fillRect/>
          </a:stretch>
        </p:blipFill>
        <p:spPr>
          <a:xfrm>
            <a:off x="5558506" y="1210614"/>
            <a:ext cx="3120341" cy="2326130"/>
          </a:xfrm>
          <a:prstGeom prst="rect">
            <a:avLst/>
          </a:prstGeom>
        </p:spPr>
      </p:pic>
      <p:pic>
        <p:nvPicPr>
          <p:cNvPr id="6" name="Picture 5">
            <a:extLst>
              <a:ext uri="{FF2B5EF4-FFF2-40B4-BE49-F238E27FC236}">
                <a16:creationId xmlns:a16="http://schemas.microsoft.com/office/drawing/2014/main" id="{379D9D2F-9C52-3745-9010-FEC1BDA80EE7}"/>
              </a:ext>
            </a:extLst>
          </p:cNvPr>
          <p:cNvPicPr>
            <a:picLocks noChangeAspect="1"/>
          </p:cNvPicPr>
          <p:nvPr/>
        </p:nvPicPr>
        <p:blipFill>
          <a:blip r:embed="rId4"/>
          <a:stretch>
            <a:fillRect/>
          </a:stretch>
        </p:blipFill>
        <p:spPr>
          <a:xfrm>
            <a:off x="5589433" y="3536744"/>
            <a:ext cx="3165034" cy="2393313"/>
          </a:xfrm>
          <a:prstGeom prst="rect">
            <a:avLst/>
          </a:prstGeom>
        </p:spPr>
      </p:pic>
      <p:sp>
        <p:nvSpPr>
          <p:cNvPr id="7" name="Content Placeholder 2">
            <a:extLst>
              <a:ext uri="{FF2B5EF4-FFF2-40B4-BE49-F238E27FC236}">
                <a16:creationId xmlns:a16="http://schemas.microsoft.com/office/drawing/2014/main" id="{7C03EEA0-AA11-FD4B-8F69-F531653107CD}"/>
              </a:ext>
            </a:extLst>
          </p:cNvPr>
          <p:cNvSpPr txBox="1">
            <a:spLocks/>
          </p:cNvSpPr>
          <p:nvPr/>
        </p:nvSpPr>
        <p:spPr>
          <a:xfrm>
            <a:off x="8861014" y="1210613"/>
            <a:ext cx="2948982" cy="471944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QQ plot of residuals given to the immediate left shows the points plotting along the straight line with only a few points deviating at either tail.</a:t>
            </a:r>
          </a:p>
          <a:p>
            <a:r>
              <a:rPr lang="en-US" dirty="0"/>
              <a:t>The </a:t>
            </a:r>
            <a:r>
              <a:rPr lang="en-US" dirty="0" err="1"/>
              <a:t>Ljung</a:t>
            </a:r>
            <a:r>
              <a:rPr lang="en-US" dirty="0"/>
              <a:t>-box test shows all the residuals above a p-value of 0.5.</a:t>
            </a:r>
          </a:p>
          <a:p>
            <a:r>
              <a:rPr lang="en-US" dirty="0"/>
              <a:t>Residual analysis of the ARIMA(3,1,2) indicate the model has captured information in the time series.</a:t>
            </a:r>
          </a:p>
        </p:txBody>
      </p:sp>
    </p:spTree>
    <p:extLst>
      <p:ext uri="{BB962C8B-B14F-4D97-AF65-F5344CB8AC3E}">
        <p14:creationId xmlns:p14="http://schemas.microsoft.com/office/powerpoint/2010/main" val="2374198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03A4-5174-444F-9FD5-B3AD1E6473C3}"/>
              </a:ext>
            </a:extLst>
          </p:cNvPr>
          <p:cNvSpPr>
            <a:spLocks noGrp="1"/>
          </p:cNvSpPr>
          <p:nvPr>
            <p:ph type="title"/>
          </p:nvPr>
        </p:nvSpPr>
        <p:spPr>
          <a:xfrm>
            <a:off x="838200" y="365125"/>
            <a:ext cx="10515600" cy="781095"/>
          </a:xfrm>
        </p:spPr>
        <p:txBody>
          <a:bodyPr/>
          <a:lstStyle/>
          <a:p>
            <a:r>
              <a:rPr lang="en-US" dirty="0"/>
              <a:t>Prediction of bitcoin price using ARIMA(3,1,2) </a:t>
            </a:r>
          </a:p>
        </p:txBody>
      </p:sp>
      <p:sp>
        <p:nvSpPr>
          <p:cNvPr id="3" name="Content Placeholder 2">
            <a:extLst>
              <a:ext uri="{FF2B5EF4-FFF2-40B4-BE49-F238E27FC236}">
                <a16:creationId xmlns:a16="http://schemas.microsoft.com/office/drawing/2014/main" id="{9E7E5346-7C19-D347-8C5D-7BA99B3B709C}"/>
              </a:ext>
            </a:extLst>
          </p:cNvPr>
          <p:cNvSpPr>
            <a:spLocks noGrp="1"/>
          </p:cNvSpPr>
          <p:nvPr>
            <p:ph idx="1"/>
          </p:nvPr>
        </p:nvSpPr>
        <p:spPr>
          <a:xfrm>
            <a:off x="7933386" y="1287887"/>
            <a:ext cx="3420414" cy="4889076"/>
          </a:xfrm>
        </p:spPr>
        <p:txBody>
          <a:bodyPr>
            <a:normAutofit fontScale="92500" lnSpcReduction="20000"/>
          </a:bodyPr>
          <a:lstStyle/>
          <a:p>
            <a:r>
              <a:rPr lang="en-US" dirty="0"/>
              <a:t>The plot show the original time series for the historical price of bitcoin.</a:t>
            </a:r>
          </a:p>
          <a:p>
            <a:r>
              <a:rPr lang="en-US" dirty="0"/>
              <a:t>A prediction of the following 10 days is given with the ARIMA(3,1,2) model. </a:t>
            </a:r>
          </a:p>
          <a:p>
            <a:r>
              <a:rPr lang="en-US" dirty="0"/>
              <a:t>The forecast shows a steady bitcoin price, with a possible increase or decrease within the range of the confidence interval (80 and 95%) bounds.</a:t>
            </a:r>
          </a:p>
        </p:txBody>
      </p:sp>
      <p:pic>
        <p:nvPicPr>
          <p:cNvPr id="4" name="Picture 3">
            <a:extLst>
              <a:ext uri="{FF2B5EF4-FFF2-40B4-BE49-F238E27FC236}">
                <a16:creationId xmlns:a16="http://schemas.microsoft.com/office/drawing/2014/main" id="{2116BFBB-0C6D-6749-BE1C-F42A2E5E9DAE}"/>
              </a:ext>
            </a:extLst>
          </p:cNvPr>
          <p:cNvPicPr>
            <a:picLocks noChangeAspect="1"/>
          </p:cNvPicPr>
          <p:nvPr/>
        </p:nvPicPr>
        <p:blipFill>
          <a:blip r:embed="rId2"/>
          <a:stretch>
            <a:fillRect/>
          </a:stretch>
        </p:blipFill>
        <p:spPr>
          <a:xfrm>
            <a:off x="838200" y="1287887"/>
            <a:ext cx="6510018" cy="4889076"/>
          </a:xfrm>
          <a:prstGeom prst="rect">
            <a:avLst/>
          </a:prstGeom>
        </p:spPr>
      </p:pic>
    </p:spTree>
    <p:extLst>
      <p:ext uri="{BB962C8B-B14F-4D97-AF65-F5344CB8AC3E}">
        <p14:creationId xmlns:p14="http://schemas.microsoft.com/office/powerpoint/2010/main" val="2633056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F6FFD-E233-5142-AEC1-57FCAC192FF7}"/>
              </a:ext>
            </a:extLst>
          </p:cNvPr>
          <p:cNvSpPr>
            <a:spLocks noGrp="1"/>
          </p:cNvSpPr>
          <p:nvPr>
            <p:ph type="title"/>
          </p:nvPr>
        </p:nvSpPr>
        <p:spPr>
          <a:xfrm>
            <a:off x="697984" y="180786"/>
            <a:ext cx="10515600" cy="1325563"/>
          </a:xfrm>
        </p:spPr>
        <p:txBody>
          <a:bodyPr/>
          <a:lstStyle/>
          <a:p>
            <a:r>
              <a:rPr lang="en-US" dirty="0"/>
              <a:t>Models of Heteroscedasticity</a:t>
            </a:r>
          </a:p>
        </p:txBody>
      </p:sp>
      <p:pic>
        <p:nvPicPr>
          <p:cNvPr id="4" name="Content Placeholder 3">
            <a:extLst>
              <a:ext uri="{FF2B5EF4-FFF2-40B4-BE49-F238E27FC236}">
                <a16:creationId xmlns:a16="http://schemas.microsoft.com/office/drawing/2014/main" id="{E0AA9710-9BB2-6C4A-8C0F-A0F1EC82E938}"/>
              </a:ext>
            </a:extLst>
          </p:cNvPr>
          <p:cNvPicPr>
            <a:picLocks noGrp="1" noChangeAspect="1"/>
          </p:cNvPicPr>
          <p:nvPr>
            <p:ph idx="1"/>
          </p:nvPr>
        </p:nvPicPr>
        <p:blipFill>
          <a:blip r:embed="rId2"/>
          <a:stretch>
            <a:fillRect/>
          </a:stretch>
        </p:blipFill>
        <p:spPr>
          <a:xfrm>
            <a:off x="396503" y="1344590"/>
            <a:ext cx="4328247" cy="2671147"/>
          </a:xfrm>
          <a:prstGeom prst="rect">
            <a:avLst/>
          </a:prstGeom>
        </p:spPr>
      </p:pic>
      <p:pic>
        <p:nvPicPr>
          <p:cNvPr id="7" name="Picture 6">
            <a:extLst>
              <a:ext uri="{FF2B5EF4-FFF2-40B4-BE49-F238E27FC236}">
                <a16:creationId xmlns:a16="http://schemas.microsoft.com/office/drawing/2014/main" id="{4C6FBF0A-0A0B-EF42-BB32-275E67F2743D}"/>
              </a:ext>
            </a:extLst>
          </p:cNvPr>
          <p:cNvPicPr>
            <a:picLocks noChangeAspect="1"/>
          </p:cNvPicPr>
          <p:nvPr/>
        </p:nvPicPr>
        <p:blipFill>
          <a:blip r:embed="rId3"/>
          <a:stretch>
            <a:fillRect/>
          </a:stretch>
        </p:blipFill>
        <p:spPr>
          <a:xfrm>
            <a:off x="4724750" y="1201003"/>
            <a:ext cx="4249960" cy="5418162"/>
          </a:xfrm>
          <a:prstGeom prst="rect">
            <a:avLst/>
          </a:prstGeom>
        </p:spPr>
      </p:pic>
      <p:pic>
        <p:nvPicPr>
          <p:cNvPr id="8" name="Picture 7">
            <a:extLst>
              <a:ext uri="{FF2B5EF4-FFF2-40B4-BE49-F238E27FC236}">
                <a16:creationId xmlns:a16="http://schemas.microsoft.com/office/drawing/2014/main" id="{8DFE1014-1F4E-7742-A272-19935E65A05C}"/>
              </a:ext>
            </a:extLst>
          </p:cNvPr>
          <p:cNvPicPr>
            <a:picLocks noChangeAspect="1"/>
          </p:cNvPicPr>
          <p:nvPr/>
        </p:nvPicPr>
        <p:blipFill>
          <a:blip r:embed="rId4"/>
          <a:stretch>
            <a:fillRect/>
          </a:stretch>
        </p:blipFill>
        <p:spPr>
          <a:xfrm>
            <a:off x="961030" y="4015737"/>
            <a:ext cx="3091882" cy="2098461"/>
          </a:xfrm>
          <a:prstGeom prst="rect">
            <a:avLst/>
          </a:prstGeom>
        </p:spPr>
      </p:pic>
      <p:sp>
        <p:nvSpPr>
          <p:cNvPr id="9" name="TextBox 8">
            <a:extLst>
              <a:ext uri="{FF2B5EF4-FFF2-40B4-BE49-F238E27FC236}">
                <a16:creationId xmlns:a16="http://schemas.microsoft.com/office/drawing/2014/main" id="{5AE17FF0-9D76-234F-ABF1-A469AF11994E}"/>
              </a:ext>
            </a:extLst>
          </p:cNvPr>
          <p:cNvSpPr txBox="1"/>
          <p:nvPr/>
        </p:nvSpPr>
        <p:spPr>
          <a:xfrm>
            <a:off x="8974710" y="1344590"/>
            <a:ext cx="3066448" cy="5078313"/>
          </a:xfrm>
          <a:prstGeom prst="rect">
            <a:avLst/>
          </a:prstGeom>
          <a:noFill/>
        </p:spPr>
        <p:txBody>
          <a:bodyPr wrap="square" rtlCol="0">
            <a:spAutoFit/>
          </a:bodyPr>
          <a:lstStyle/>
          <a:p>
            <a:pPr marL="285750" indent="-285750">
              <a:buFont typeface="Arial" panose="020B0604020202020204" pitchFamily="34" charset="0"/>
              <a:buChar char="•"/>
            </a:pPr>
            <a:r>
              <a:rPr lang="en-US" dirty="0"/>
              <a:t>McLeod-Li test is significant at 5% level of significance for all lags. This suggest </a:t>
            </a:r>
            <a:r>
              <a:rPr lang="en-US" b="1" dirty="0"/>
              <a:t>existence of volatility clustering</a:t>
            </a:r>
            <a:endParaRPr lang="en-US" dirty="0"/>
          </a:p>
          <a:p>
            <a:pPr marL="285750" indent="-285750">
              <a:buFont typeface="Arial" panose="020B0604020202020204" pitchFamily="34" charset="0"/>
              <a:buChar char="•"/>
            </a:pPr>
            <a:r>
              <a:rPr lang="en-US" dirty="0"/>
              <a:t>From absolute value transformation, we observe </a:t>
            </a:r>
            <a:r>
              <a:rPr lang="en-US" b="1" dirty="0"/>
              <a:t>many significant lags in both ACF and PACF </a:t>
            </a:r>
          </a:p>
          <a:p>
            <a:pPr marL="285750" indent="-285750">
              <a:buFont typeface="Arial" panose="020B0604020202020204" pitchFamily="34" charset="0"/>
              <a:buChar char="•"/>
            </a:pPr>
            <a:r>
              <a:rPr lang="en-US" dirty="0"/>
              <a:t>EACF </a:t>
            </a:r>
            <a:r>
              <a:rPr lang="en-US" b="1" dirty="0"/>
              <a:t>do not suggest an ARMA(0,0)</a:t>
            </a:r>
          </a:p>
          <a:p>
            <a:pPr marL="285750" indent="-285750">
              <a:buFont typeface="Arial" panose="020B0604020202020204" pitchFamily="34" charset="0"/>
              <a:buChar char="•"/>
            </a:pPr>
            <a:r>
              <a:rPr lang="en-US" dirty="0"/>
              <a:t>EACF, we can identify </a:t>
            </a:r>
            <a:r>
              <a:rPr lang="en-US" b="1" dirty="0"/>
              <a:t>ARMA(1,0), ARMA(1,1), and ARMA(2,1) </a:t>
            </a:r>
            <a:r>
              <a:rPr lang="en-US" dirty="0"/>
              <a:t>models for absolute value series. </a:t>
            </a:r>
          </a:p>
          <a:p>
            <a:pPr marL="285750" indent="-285750">
              <a:buFont typeface="Arial" panose="020B0604020202020204" pitchFamily="34" charset="0"/>
              <a:buChar char="•"/>
            </a:pPr>
            <a:r>
              <a:rPr lang="en-US" b="1" dirty="0"/>
              <a:t>Proposed GARCH models are GARCH(0,1), GARCH(1,1), GARCH(1,2).</a:t>
            </a:r>
          </a:p>
        </p:txBody>
      </p:sp>
    </p:spTree>
    <p:extLst>
      <p:ext uri="{BB962C8B-B14F-4D97-AF65-F5344CB8AC3E}">
        <p14:creationId xmlns:p14="http://schemas.microsoft.com/office/powerpoint/2010/main" val="179516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D9921-F0A5-464A-BB43-74CB1884BA2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5B5226B3-FE13-B946-9D3E-8DFB88A61AB9}"/>
              </a:ext>
            </a:extLst>
          </p:cNvPr>
          <p:cNvSpPr>
            <a:spLocks noGrp="1"/>
          </p:cNvSpPr>
          <p:nvPr>
            <p:ph idx="1"/>
          </p:nvPr>
        </p:nvSpPr>
        <p:spPr/>
        <p:txBody>
          <a:bodyPr/>
          <a:lstStyle/>
          <a:p>
            <a:r>
              <a:rPr lang="en-US" dirty="0"/>
              <a:t>Regression models are not suitable for daily bitcoin closing prices. </a:t>
            </a:r>
          </a:p>
          <a:p>
            <a:r>
              <a:rPr lang="en-US" dirty="0"/>
              <a:t>ARIMA model is good, but the mean absolute scaled error of 3.2, (three times higher than original) is not practical for prediction.</a:t>
            </a:r>
          </a:p>
          <a:p>
            <a:r>
              <a:rPr lang="en-US" dirty="0"/>
              <a:t>ARIMA models are not suitable as they are unable to capture high volatility in series.</a:t>
            </a:r>
          </a:p>
          <a:p>
            <a:r>
              <a:rPr lang="en-US" dirty="0"/>
              <a:t>Combination of ARIMA (mean) and GARCH (variance) prediction model can be better for daily bitcoin closing prices.</a:t>
            </a:r>
          </a:p>
          <a:p>
            <a:endParaRPr lang="en-US" dirty="0"/>
          </a:p>
        </p:txBody>
      </p:sp>
    </p:spTree>
    <p:extLst>
      <p:ext uri="{BB962C8B-B14F-4D97-AF65-F5344CB8AC3E}">
        <p14:creationId xmlns:p14="http://schemas.microsoft.com/office/powerpoint/2010/main" val="345720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8D1C-0588-9645-B486-C701D13E7C8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D8BC58B-4E65-164A-8A8D-2B4D8C737225}"/>
              </a:ext>
            </a:extLst>
          </p:cNvPr>
          <p:cNvSpPr>
            <a:spLocks noGrp="1"/>
          </p:cNvSpPr>
          <p:nvPr>
            <p:ph idx="1"/>
          </p:nvPr>
        </p:nvSpPr>
        <p:spPr/>
        <p:txBody>
          <a:bodyPr/>
          <a:lstStyle/>
          <a:p>
            <a:pPr marL="0" indent="0">
              <a:buNone/>
            </a:pPr>
            <a:r>
              <a:rPr lang="en-US" dirty="0"/>
              <a:t>[1] </a:t>
            </a:r>
            <a:r>
              <a:rPr lang="en-US" dirty="0">
                <a:hlinkClick r:id="rId2"/>
              </a:rPr>
              <a:t>https://en.wikipedia.org/wiki/Bitcoin</a:t>
            </a:r>
            <a:endParaRPr lang="en-US" dirty="0"/>
          </a:p>
          <a:p>
            <a:pPr marL="0" indent="0">
              <a:buNone/>
            </a:pPr>
            <a:r>
              <a:rPr lang="en-US" dirty="0"/>
              <a:t>[2] Jay </a:t>
            </a:r>
            <a:r>
              <a:rPr lang="en-US" dirty="0" err="1"/>
              <a:t>Adkisson</a:t>
            </a:r>
            <a:r>
              <a:rPr lang="en-US" dirty="0"/>
              <a:t>. Why Bitcoin is So Volatile. (09/02/2018). </a:t>
            </a:r>
            <a:r>
              <a:rPr lang="en-US" dirty="0">
                <a:hlinkClick r:id="rId3"/>
              </a:rPr>
              <a:t>https://www.forbes.com/sites/jayadkisson/2018/02/09/why-bitcoin-is-so-volatile/#2d9cc9c639</a:t>
            </a:r>
            <a:endParaRPr lang="en-US" dirty="0"/>
          </a:p>
          <a:p>
            <a:pPr marL="0" indent="0">
              <a:buNone/>
            </a:pPr>
            <a:r>
              <a:rPr lang="en-US" dirty="0"/>
              <a:t>[3] </a:t>
            </a:r>
            <a:r>
              <a:rPr lang="en-AU" dirty="0">
                <a:hlinkClick r:id="rId4"/>
              </a:rPr>
              <a:t>https://coinmarketcap.com/</a:t>
            </a:r>
            <a:endParaRPr lang="en-AU" dirty="0"/>
          </a:p>
          <a:p>
            <a:pPr marL="0" indent="0">
              <a:buNone/>
            </a:pPr>
            <a:endParaRPr lang="en-US" dirty="0"/>
          </a:p>
        </p:txBody>
      </p:sp>
    </p:spTree>
    <p:extLst>
      <p:ext uri="{BB962C8B-B14F-4D97-AF65-F5344CB8AC3E}">
        <p14:creationId xmlns:p14="http://schemas.microsoft.com/office/powerpoint/2010/main" val="3493384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6A6D1-6A70-1A49-872F-E5F230AFED6E}"/>
              </a:ext>
            </a:extLst>
          </p:cNvPr>
          <p:cNvSpPr>
            <a:spLocks noGrp="1"/>
          </p:cNvSpPr>
          <p:nvPr>
            <p:ph type="title"/>
          </p:nvPr>
        </p:nvSpPr>
        <p:spPr>
          <a:xfrm>
            <a:off x="838200" y="365125"/>
            <a:ext cx="10515600" cy="756539"/>
          </a:xfrm>
        </p:spPr>
        <p:txBody>
          <a:bodyPr/>
          <a:lstStyle/>
          <a:p>
            <a:r>
              <a:rPr lang="en-US" dirty="0"/>
              <a:t>Introduction</a:t>
            </a:r>
          </a:p>
        </p:txBody>
      </p:sp>
      <p:sp>
        <p:nvSpPr>
          <p:cNvPr id="3" name="Content Placeholder 2">
            <a:extLst>
              <a:ext uri="{FF2B5EF4-FFF2-40B4-BE49-F238E27FC236}">
                <a16:creationId xmlns:a16="http://schemas.microsoft.com/office/drawing/2014/main" id="{EF406F37-72F9-E448-BF86-E4D18DB3CD8E}"/>
              </a:ext>
            </a:extLst>
          </p:cNvPr>
          <p:cNvSpPr>
            <a:spLocks noGrp="1"/>
          </p:cNvSpPr>
          <p:nvPr>
            <p:ph idx="1"/>
          </p:nvPr>
        </p:nvSpPr>
        <p:spPr>
          <a:xfrm>
            <a:off x="838200" y="1121664"/>
            <a:ext cx="10515600" cy="5190236"/>
          </a:xfrm>
        </p:spPr>
        <p:txBody>
          <a:bodyPr>
            <a:normAutofit fontScale="70000" lnSpcReduction="20000"/>
          </a:bodyPr>
          <a:lstStyle/>
          <a:p>
            <a:pPr marL="0" indent="0">
              <a:lnSpc>
                <a:spcPct val="100000"/>
              </a:lnSpc>
              <a:buNone/>
            </a:pPr>
            <a:r>
              <a:rPr lang="en-AU" dirty="0"/>
              <a:t>This presentation is part of the final project for MATH 1318; Time Series Analysis. The competitive project was selected by our team, in which a data series for the historical price of Bitcoin was given. </a:t>
            </a:r>
          </a:p>
          <a:p>
            <a:pPr marL="0" indent="0">
              <a:lnSpc>
                <a:spcPct val="100000"/>
              </a:lnSpc>
              <a:buNone/>
            </a:pPr>
            <a:r>
              <a:rPr lang="en-AU" dirty="0"/>
              <a:t>Bitcoin is a type of cryptocurrency, i.e. it is a digital currency which uses encryption techniques to generate units of the currency and verify the transfer of funds. Bitcoin is a decentralised currency, which operates independently of a central bank. An estimated 2.9 to 5.8 million unique users have a ‘cryptocurrency wallet’, of which most use bitcoin [1]. The price of bitcoin has gone through various cycles of appreciation and depreciation, known as bubbles and bursts, with price fluctuations up to a magnitude of a few thousand USD in the space of a day [2], so that the currency has become renown for its volatility. The </a:t>
            </a:r>
            <a:r>
              <a:rPr lang="en-US" dirty="0"/>
              <a:t>bitcoin historical price data </a:t>
            </a:r>
            <a:r>
              <a:rPr lang="en-AU" dirty="0"/>
              <a:t>gathered from the ’</a:t>
            </a:r>
            <a:r>
              <a:rPr lang="en-AU" dirty="0" err="1"/>
              <a:t>CoinMarketCap</a:t>
            </a:r>
            <a:r>
              <a:rPr lang="en-AU" dirty="0"/>
              <a:t>’[3].</a:t>
            </a:r>
          </a:p>
          <a:p>
            <a:pPr marL="0" indent="0">
              <a:lnSpc>
                <a:spcPct val="100000"/>
              </a:lnSpc>
              <a:buNone/>
            </a:pPr>
            <a:r>
              <a:rPr lang="en-AU" dirty="0"/>
              <a:t>This time series will be modelled using regression, ARIMA and GARCH methods. This presentation details;</a:t>
            </a:r>
          </a:p>
          <a:p>
            <a:pPr>
              <a:lnSpc>
                <a:spcPct val="100000"/>
              </a:lnSpc>
            </a:pPr>
            <a:r>
              <a:rPr lang="en-AU" dirty="0"/>
              <a:t>Description of the time series </a:t>
            </a:r>
          </a:p>
          <a:p>
            <a:pPr>
              <a:lnSpc>
                <a:spcPct val="100000"/>
              </a:lnSpc>
            </a:pPr>
            <a:r>
              <a:rPr lang="en-AU" dirty="0"/>
              <a:t>Model specification </a:t>
            </a:r>
          </a:p>
          <a:p>
            <a:pPr>
              <a:lnSpc>
                <a:spcPct val="100000"/>
              </a:lnSpc>
            </a:pPr>
            <a:r>
              <a:rPr lang="en-AU" dirty="0"/>
              <a:t>Model fitting and selection </a:t>
            </a:r>
          </a:p>
          <a:p>
            <a:pPr>
              <a:lnSpc>
                <a:spcPct val="100000"/>
              </a:lnSpc>
            </a:pPr>
            <a:r>
              <a:rPr lang="en-AU" dirty="0"/>
              <a:t>Diagnostic checking</a:t>
            </a:r>
          </a:p>
          <a:p>
            <a:pPr>
              <a:lnSpc>
                <a:spcPct val="100000"/>
              </a:lnSpc>
            </a:pPr>
            <a:r>
              <a:rPr lang="en-AU" dirty="0"/>
              <a:t>Predict the value of bitcoin for the following 10 days </a:t>
            </a:r>
          </a:p>
          <a:p>
            <a:pPr>
              <a:lnSpc>
                <a:spcPct val="100000"/>
              </a:lnSpc>
            </a:pPr>
            <a:endParaRPr lang="en-US" dirty="0"/>
          </a:p>
        </p:txBody>
      </p:sp>
      <p:sp>
        <p:nvSpPr>
          <p:cNvPr id="4" name="TextBox 3">
            <a:extLst>
              <a:ext uri="{FF2B5EF4-FFF2-40B4-BE49-F238E27FC236}">
                <a16:creationId xmlns:a16="http://schemas.microsoft.com/office/drawing/2014/main" id="{DE1C49FD-88D4-1E43-ADA9-1D57AD0076B7}"/>
              </a:ext>
            </a:extLst>
          </p:cNvPr>
          <p:cNvSpPr txBox="1"/>
          <p:nvPr/>
        </p:nvSpPr>
        <p:spPr>
          <a:xfrm>
            <a:off x="119269" y="6440552"/>
            <a:ext cx="12072731" cy="276999"/>
          </a:xfrm>
          <a:prstGeom prst="rect">
            <a:avLst/>
          </a:prstGeom>
          <a:noFill/>
        </p:spPr>
        <p:txBody>
          <a:bodyPr wrap="square" rtlCol="0">
            <a:spAutoFit/>
          </a:bodyPr>
          <a:lstStyle/>
          <a:p>
            <a:r>
              <a:rPr lang="en-US" sz="1200" i="1" dirty="0"/>
              <a:t>Image on title page; https://</a:t>
            </a:r>
            <a:r>
              <a:rPr lang="en-US" sz="1200" i="1" dirty="0" err="1"/>
              <a:t>themerkle.com</a:t>
            </a:r>
            <a:r>
              <a:rPr lang="en-US" sz="1200" i="1" dirty="0"/>
              <a:t>/bitcoin-may-still-see-a-blockchain-split-on-august-1st/</a:t>
            </a:r>
          </a:p>
        </p:txBody>
      </p:sp>
    </p:spTree>
    <p:extLst>
      <p:ext uri="{BB962C8B-B14F-4D97-AF65-F5344CB8AC3E}">
        <p14:creationId xmlns:p14="http://schemas.microsoft.com/office/powerpoint/2010/main" val="2618627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BCDB71-FBBE-9549-B914-FF9434F338DC}"/>
              </a:ext>
            </a:extLst>
          </p:cNvPr>
          <p:cNvPicPr>
            <a:picLocks noChangeAspect="1"/>
          </p:cNvPicPr>
          <p:nvPr/>
        </p:nvPicPr>
        <p:blipFill>
          <a:blip r:embed="rId2"/>
          <a:stretch>
            <a:fillRect/>
          </a:stretch>
        </p:blipFill>
        <p:spPr>
          <a:xfrm>
            <a:off x="838200" y="1370504"/>
            <a:ext cx="6901394" cy="4765248"/>
          </a:xfrm>
          <a:prstGeom prst="rect">
            <a:avLst/>
          </a:prstGeom>
        </p:spPr>
      </p:pic>
      <p:sp>
        <p:nvSpPr>
          <p:cNvPr id="2" name="Title 1">
            <a:extLst>
              <a:ext uri="{FF2B5EF4-FFF2-40B4-BE49-F238E27FC236}">
                <a16:creationId xmlns:a16="http://schemas.microsoft.com/office/drawing/2014/main" id="{A33CDC35-4AB1-E941-A760-3787E105B8D4}"/>
              </a:ext>
            </a:extLst>
          </p:cNvPr>
          <p:cNvSpPr>
            <a:spLocks noGrp="1"/>
          </p:cNvSpPr>
          <p:nvPr>
            <p:ph type="title"/>
          </p:nvPr>
        </p:nvSpPr>
        <p:spPr>
          <a:xfrm>
            <a:off x="838200" y="365126"/>
            <a:ext cx="10515600" cy="773464"/>
          </a:xfrm>
        </p:spPr>
        <p:txBody>
          <a:bodyPr/>
          <a:lstStyle/>
          <a:p>
            <a:r>
              <a:rPr lang="en-US" dirty="0"/>
              <a:t>Bitcoin historical price; the time series</a:t>
            </a:r>
          </a:p>
        </p:txBody>
      </p:sp>
      <p:sp>
        <p:nvSpPr>
          <p:cNvPr id="3" name="Content Placeholder 2">
            <a:extLst>
              <a:ext uri="{FF2B5EF4-FFF2-40B4-BE49-F238E27FC236}">
                <a16:creationId xmlns:a16="http://schemas.microsoft.com/office/drawing/2014/main" id="{2548CFBE-FA53-424E-B4C4-3ABC1F81249B}"/>
              </a:ext>
            </a:extLst>
          </p:cNvPr>
          <p:cNvSpPr>
            <a:spLocks noGrp="1"/>
          </p:cNvSpPr>
          <p:nvPr>
            <p:ph idx="1"/>
          </p:nvPr>
        </p:nvSpPr>
        <p:spPr>
          <a:xfrm>
            <a:off x="7924800" y="1370504"/>
            <a:ext cx="3429000" cy="4765248"/>
          </a:xfrm>
        </p:spPr>
        <p:txBody>
          <a:bodyPr>
            <a:normAutofit/>
          </a:bodyPr>
          <a:lstStyle/>
          <a:p>
            <a:r>
              <a:rPr lang="en-AU" sz="2000" dirty="0"/>
              <a:t>The plot shows the daily closing price of bitcoin from the 27/04/2013 to the 03/03/2018, given in USD.</a:t>
            </a:r>
            <a:r>
              <a:rPr lang="en-US" sz="2000" dirty="0"/>
              <a:t> </a:t>
            </a:r>
          </a:p>
          <a:p>
            <a:r>
              <a:rPr lang="en-US" sz="2000" dirty="0"/>
              <a:t>Main characteristics of the time series;</a:t>
            </a:r>
          </a:p>
          <a:p>
            <a:pPr lvl="1"/>
            <a:r>
              <a:rPr lang="en-US" sz="1800" dirty="0"/>
              <a:t>Change in trend, at ~ 2017</a:t>
            </a:r>
          </a:p>
          <a:p>
            <a:pPr lvl="1"/>
            <a:r>
              <a:rPr lang="en-US" sz="1800" dirty="0"/>
              <a:t>Change in variance, large spikes in price at the end of the time series</a:t>
            </a:r>
          </a:p>
          <a:p>
            <a:pPr lvl="1"/>
            <a:r>
              <a:rPr lang="en-US" sz="1800" dirty="0"/>
              <a:t>Auto regressive behavior </a:t>
            </a:r>
          </a:p>
          <a:p>
            <a:r>
              <a:rPr lang="en-US" sz="2000" dirty="0"/>
              <a:t>A flat trend is observed from the start of the time series to early 2017.</a:t>
            </a:r>
          </a:p>
        </p:txBody>
      </p:sp>
    </p:spTree>
    <p:extLst>
      <p:ext uri="{BB962C8B-B14F-4D97-AF65-F5344CB8AC3E}">
        <p14:creationId xmlns:p14="http://schemas.microsoft.com/office/powerpoint/2010/main" val="3486790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30E4A1-5BE4-4943-9C8F-F8A08DCEA797}"/>
              </a:ext>
            </a:extLst>
          </p:cNvPr>
          <p:cNvPicPr>
            <a:picLocks noChangeAspect="1"/>
          </p:cNvPicPr>
          <p:nvPr/>
        </p:nvPicPr>
        <p:blipFill>
          <a:blip r:embed="rId2"/>
          <a:stretch>
            <a:fillRect/>
          </a:stretch>
        </p:blipFill>
        <p:spPr>
          <a:xfrm>
            <a:off x="838200" y="1370504"/>
            <a:ext cx="6914539" cy="4765248"/>
          </a:xfrm>
          <a:prstGeom prst="rect">
            <a:avLst/>
          </a:prstGeom>
        </p:spPr>
      </p:pic>
      <p:sp>
        <p:nvSpPr>
          <p:cNvPr id="2" name="Title 1">
            <a:extLst>
              <a:ext uri="{FF2B5EF4-FFF2-40B4-BE49-F238E27FC236}">
                <a16:creationId xmlns:a16="http://schemas.microsoft.com/office/drawing/2014/main" id="{A33CDC35-4AB1-E941-A760-3787E105B8D4}"/>
              </a:ext>
            </a:extLst>
          </p:cNvPr>
          <p:cNvSpPr>
            <a:spLocks noGrp="1"/>
          </p:cNvSpPr>
          <p:nvPr>
            <p:ph type="title"/>
          </p:nvPr>
        </p:nvSpPr>
        <p:spPr>
          <a:xfrm>
            <a:off x="838200" y="365126"/>
            <a:ext cx="10515600" cy="773464"/>
          </a:xfrm>
        </p:spPr>
        <p:txBody>
          <a:bodyPr/>
          <a:lstStyle/>
          <a:p>
            <a:r>
              <a:rPr lang="en-US" dirty="0"/>
              <a:t>Bitcoin historical price; the edited time series</a:t>
            </a:r>
          </a:p>
        </p:txBody>
      </p:sp>
      <p:sp>
        <p:nvSpPr>
          <p:cNvPr id="3" name="Content Placeholder 2">
            <a:extLst>
              <a:ext uri="{FF2B5EF4-FFF2-40B4-BE49-F238E27FC236}">
                <a16:creationId xmlns:a16="http://schemas.microsoft.com/office/drawing/2014/main" id="{2548CFBE-FA53-424E-B4C4-3ABC1F81249B}"/>
              </a:ext>
            </a:extLst>
          </p:cNvPr>
          <p:cNvSpPr>
            <a:spLocks noGrp="1"/>
          </p:cNvSpPr>
          <p:nvPr>
            <p:ph idx="1"/>
          </p:nvPr>
        </p:nvSpPr>
        <p:spPr>
          <a:xfrm>
            <a:off x="7924800" y="1370504"/>
            <a:ext cx="3429000" cy="4765248"/>
          </a:xfrm>
        </p:spPr>
        <p:txBody>
          <a:bodyPr>
            <a:normAutofit lnSpcReduction="10000"/>
          </a:bodyPr>
          <a:lstStyle/>
          <a:p>
            <a:r>
              <a:rPr lang="en-US" sz="2000" dirty="0"/>
              <a:t>The </a:t>
            </a:r>
            <a:r>
              <a:rPr lang="en-US" sz="2000" b="1" dirty="0"/>
              <a:t>‘flat’ part of the time series is removed</a:t>
            </a:r>
            <a:r>
              <a:rPr lang="en-US" sz="2000" dirty="0"/>
              <a:t>,  to better model the later part of the time series which shows a change in bitcoin price.</a:t>
            </a:r>
          </a:p>
          <a:p>
            <a:r>
              <a:rPr lang="en-US" sz="2000" dirty="0"/>
              <a:t>The </a:t>
            </a:r>
            <a:r>
              <a:rPr lang="en-AU" sz="2000" dirty="0"/>
              <a:t>plot shows the daily closing price of bitcoin from the 01/04/2017 to the 03/03/2018, given in USD.</a:t>
            </a:r>
            <a:r>
              <a:rPr lang="en-US" sz="2000" dirty="0"/>
              <a:t> </a:t>
            </a:r>
          </a:p>
          <a:p>
            <a:r>
              <a:rPr lang="en-US" sz="2000" dirty="0"/>
              <a:t>Main characteristics of the time series;</a:t>
            </a:r>
          </a:p>
          <a:p>
            <a:pPr lvl="1"/>
            <a:r>
              <a:rPr lang="en-US" sz="1800" b="1" dirty="0"/>
              <a:t>Change in trend</a:t>
            </a:r>
          </a:p>
          <a:p>
            <a:pPr lvl="1"/>
            <a:r>
              <a:rPr lang="en-US" sz="1800" b="1" dirty="0"/>
              <a:t>Change in variance</a:t>
            </a:r>
            <a:r>
              <a:rPr lang="en-US" sz="1800" dirty="0"/>
              <a:t>, large spikes in price at the end of the time series</a:t>
            </a:r>
          </a:p>
          <a:p>
            <a:pPr lvl="1"/>
            <a:r>
              <a:rPr lang="en-US" sz="1800" b="1" dirty="0"/>
              <a:t>Auto regressive </a:t>
            </a:r>
            <a:r>
              <a:rPr lang="en-US" sz="1800" dirty="0"/>
              <a:t>behavior </a:t>
            </a:r>
          </a:p>
        </p:txBody>
      </p:sp>
    </p:spTree>
    <p:extLst>
      <p:ext uri="{BB962C8B-B14F-4D97-AF65-F5344CB8AC3E}">
        <p14:creationId xmlns:p14="http://schemas.microsoft.com/office/powerpoint/2010/main" val="2423106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350A9F-5DED-A24F-B3EC-F206C4802F7F}"/>
              </a:ext>
            </a:extLst>
          </p:cNvPr>
          <p:cNvPicPr>
            <a:picLocks noChangeAspect="1"/>
          </p:cNvPicPr>
          <p:nvPr/>
        </p:nvPicPr>
        <p:blipFill>
          <a:blip r:embed="rId2"/>
          <a:stretch>
            <a:fillRect/>
          </a:stretch>
        </p:blipFill>
        <p:spPr>
          <a:xfrm>
            <a:off x="838198" y="1463830"/>
            <a:ext cx="6753343" cy="4654592"/>
          </a:xfrm>
          <a:prstGeom prst="rect">
            <a:avLst/>
          </a:prstGeom>
        </p:spPr>
      </p:pic>
      <p:sp>
        <p:nvSpPr>
          <p:cNvPr id="2" name="Title 1">
            <a:extLst>
              <a:ext uri="{FF2B5EF4-FFF2-40B4-BE49-F238E27FC236}">
                <a16:creationId xmlns:a16="http://schemas.microsoft.com/office/drawing/2014/main" id="{CA93865F-D58C-3145-B6B3-B39840F00B0D}"/>
              </a:ext>
            </a:extLst>
          </p:cNvPr>
          <p:cNvSpPr>
            <a:spLocks noGrp="1"/>
          </p:cNvSpPr>
          <p:nvPr>
            <p:ph type="title"/>
          </p:nvPr>
        </p:nvSpPr>
        <p:spPr>
          <a:xfrm>
            <a:off x="838200" y="365125"/>
            <a:ext cx="10515600" cy="1098705"/>
          </a:xfrm>
        </p:spPr>
        <p:txBody>
          <a:bodyPr>
            <a:normAutofit fontScale="90000"/>
          </a:bodyPr>
          <a:lstStyle/>
          <a:p>
            <a:pPr algn="ctr"/>
            <a:r>
              <a:rPr lang="en-US" dirty="0"/>
              <a:t>Correlation between consecutive points for the Bitcoin time series</a:t>
            </a:r>
          </a:p>
        </p:txBody>
      </p:sp>
      <p:sp>
        <p:nvSpPr>
          <p:cNvPr id="3" name="Content Placeholder 2">
            <a:extLst>
              <a:ext uri="{FF2B5EF4-FFF2-40B4-BE49-F238E27FC236}">
                <a16:creationId xmlns:a16="http://schemas.microsoft.com/office/drawing/2014/main" id="{CB46E84C-E94A-2841-B1DE-31C8BA3D1C3E}"/>
              </a:ext>
            </a:extLst>
          </p:cNvPr>
          <p:cNvSpPr>
            <a:spLocks noGrp="1"/>
          </p:cNvSpPr>
          <p:nvPr>
            <p:ph idx="1"/>
          </p:nvPr>
        </p:nvSpPr>
        <p:spPr>
          <a:xfrm>
            <a:off x="8064500" y="1463830"/>
            <a:ext cx="3060700" cy="4671922"/>
          </a:xfrm>
        </p:spPr>
        <p:txBody>
          <a:bodyPr>
            <a:normAutofit/>
          </a:bodyPr>
          <a:lstStyle/>
          <a:p>
            <a:r>
              <a:rPr lang="en-AU" sz="2000" dirty="0"/>
              <a:t>The scatter plot shows the relationship between consecutive points, to determine the presence of auto regressive behaviour.</a:t>
            </a:r>
          </a:p>
          <a:p>
            <a:r>
              <a:rPr lang="en-AU" sz="2000" dirty="0"/>
              <a:t>A </a:t>
            </a:r>
            <a:r>
              <a:rPr lang="en-AU" sz="2000" b="1" dirty="0"/>
              <a:t>correlation index of 0.9935 </a:t>
            </a:r>
            <a:r>
              <a:rPr lang="en-AU" sz="2000" dirty="0"/>
              <a:t>was calculated.</a:t>
            </a:r>
          </a:p>
          <a:p>
            <a:r>
              <a:rPr lang="en-AU" sz="2000" dirty="0"/>
              <a:t>This is </a:t>
            </a:r>
            <a:r>
              <a:rPr lang="en-US" sz="2000" dirty="0"/>
              <a:t>indicative of a strong positive correlation between neighboring Bitcoin values, and in turn the presence of auto correlation.</a:t>
            </a:r>
          </a:p>
        </p:txBody>
      </p:sp>
    </p:spTree>
    <p:extLst>
      <p:ext uri="{BB962C8B-B14F-4D97-AF65-F5344CB8AC3E}">
        <p14:creationId xmlns:p14="http://schemas.microsoft.com/office/powerpoint/2010/main" val="2765734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CA6B0B5-F396-A94B-97CE-550F235F3899}"/>
              </a:ext>
            </a:extLst>
          </p:cNvPr>
          <p:cNvPicPr>
            <a:picLocks noChangeAspect="1"/>
          </p:cNvPicPr>
          <p:nvPr/>
        </p:nvPicPr>
        <p:blipFill>
          <a:blip r:embed="rId2"/>
          <a:stretch>
            <a:fillRect/>
          </a:stretch>
        </p:blipFill>
        <p:spPr>
          <a:xfrm>
            <a:off x="643330" y="1304767"/>
            <a:ext cx="5353468" cy="3641988"/>
          </a:xfrm>
          <a:prstGeom prst="rect">
            <a:avLst/>
          </a:prstGeom>
        </p:spPr>
      </p:pic>
      <p:sp>
        <p:nvSpPr>
          <p:cNvPr id="2" name="Title 1">
            <a:extLst>
              <a:ext uri="{FF2B5EF4-FFF2-40B4-BE49-F238E27FC236}">
                <a16:creationId xmlns:a16="http://schemas.microsoft.com/office/drawing/2014/main" id="{76910DBF-636B-FB40-B2CC-259F20D05369}"/>
              </a:ext>
            </a:extLst>
          </p:cNvPr>
          <p:cNvSpPr>
            <a:spLocks noGrp="1"/>
          </p:cNvSpPr>
          <p:nvPr>
            <p:ph type="title"/>
          </p:nvPr>
        </p:nvSpPr>
        <p:spPr>
          <a:xfrm>
            <a:off x="838200" y="365125"/>
            <a:ext cx="10515600" cy="879475"/>
          </a:xfrm>
        </p:spPr>
        <p:txBody>
          <a:bodyPr>
            <a:normAutofit/>
          </a:bodyPr>
          <a:lstStyle/>
          <a:p>
            <a:pPr algn="ctr"/>
            <a:r>
              <a:rPr lang="en-US" sz="3600" dirty="0"/>
              <a:t>Regression models for the bitcoin time series</a:t>
            </a:r>
          </a:p>
        </p:txBody>
      </p:sp>
      <p:sp>
        <p:nvSpPr>
          <p:cNvPr id="3" name="Content Placeholder 2">
            <a:extLst>
              <a:ext uri="{FF2B5EF4-FFF2-40B4-BE49-F238E27FC236}">
                <a16:creationId xmlns:a16="http://schemas.microsoft.com/office/drawing/2014/main" id="{A8BE589A-456F-194A-87C7-EBCC07956DC3}"/>
              </a:ext>
            </a:extLst>
          </p:cNvPr>
          <p:cNvSpPr>
            <a:spLocks noGrp="1"/>
          </p:cNvSpPr>
          <p:nvPr>
            <p:ph idx="1"/>
          </p:nvPr>
        </p:nvSpPr>
        <p:spPr>
          <a:xfrm>
            <a:off x="838200" y="5126636"/>
            <a:ext cx="10515600" cy="1364105"/>
          </a:xfrm>
        </p:spPr>
        <p:txBody>
          <a:bodyPr>
            <a:normAutofit fontScale="55000" lnSpcReduction="20000"/>
          </a:bodyPr>
          <a:lstStyle/>
          <a:p>
            <a:r>
              <a:rPr lang="en-US" dirty="0"/>
              <a:t>The plots give the regression models for the linear and quadratic trend lines.</a:t>
            </a:r>
          </a:p>
          <a:p>
            <a:r>
              <a:rPr lang="en-US" dirty="0"/>
              <a:t>Both models are </a:t>
            </a:r>
            <a:r>
              <a:rPr lang="en-US" b="1" dirty="0"/>
              <a:t>statistically significant</a:t>
            </a:r>
            <a:r>
              <a:rPr lang="en-US" dirty="0"/>
              <a:t>, with the same p-value of 2.2e-16.</a:t>
            </a:r>
          </a:p>
          <a:p>
            <a:r>
              <a:rPr lang="en-US" dirty="0"/>
              <a:t>They both also have a similar adjusted </a:t>
            </a:r>
            <a:r>
              <a:rPr lang="en-US" b="1" dirty="0"/>
              <a:t>R-squared values; </a:t>
            </a:r>
            <a:r>
              <a:rPr lang="en-AU" b="1" dirty="0"/>
              <a:t>0.7119 and 0.7198 </a:t>
            </a:r>
            <a:r>
              <a:rPr lang="en-AU" dirty="0"/>
              <a:t>for the </a:t>
            </a:r>
            <a:r>
              <a:rPr lang="en-US" dirty="0"/>
              <a:t>linear and quadratic models respectively, i.e. ~ 71% of the variation in the time series can be explained by these models. </a:t>
            </a:r>
          </a:p>
          <a:p>
            <a:r>
              <a:rPr lang="en-US" dirty="0"/>
              <a:t>With similar results, the more conservative linear model is preferred.</a:t>
            </a:r>
          </a:p>
        </p:txBody>
      </p:sp>
      <p:pic>
        <p:nvPicPr>
          <p:cNvPr id="12" name="Picture 11">
            <a:extLst>
              <a:ext uri="{FF2B5EF4-FFF2-40B4-BE49-F238E27FC236}">
                <a16:creationId xmlns:a16="http://schemas.microsoft.com/office/drawing/2014/main" id="{995EE2DE-E050-CD4C-8DE3-D4CEA934C87F}"/>
              </a:ext>
            </a:extLst>
          </p:cNvPr>
          <p:cNvPicPr>
            <a:picLocks noChangeAspect="1"/>
          </p:cNvPicPr>
          <p:nvPr/>
        </p:nvPicPr>
        <p:blipFill>
          <a:blip r:embed="rId3"/>
          <a:stretch>
            <a:fillRect/>
          </a:stretch>
        </p:blipFill>
        <p:spPr>
          <a:xfrm>
            <a:off x="6096000" y="1304767"/>
            <a:ext cx="5363655" cy="3641988"/>
          </a:xfrm>
          <a:prstGeom prst="rect">
            <a:avLst/>
          </a:prstGeom>
        </p:spPr>
      </p:pic>
    </p:spTree>
    <p:extLst>
      <p:ext uri="{BB962C8B-B14F-4D97-AF65-F5344CB8AC3E}">
        <p14:creationId xmlns:p14="http://schemas.microsoft.com/office/powerpoint/2010/main" val="1834039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FB13EE-1562-0544-BE14-CE1AB1896F44}"/>
              </a:ext>
            </a:extLst>
          </p:cNvPr>
          <p:cNvPicPr>
            <a:picLocks noChangeAspect="1"/>
          </p:cNvPicPr>
          <p:nvPr/>
        </p:nvPicPr>
        <p:blipFill>
          <a:blip r:embed="rId2"/>
          <a:stretch>
            <a:fillRect/>
          </a:stretch>
        </p:blipFill>
        <p:spPr>
          <a:xfrm>
            <a:off x="838200" y="1274163"/>
            <a:ext cx="5307767" cy="3654445"/>
          </a:xfrm>
          <a:prstGeom prst="rect">
            <a:avLst/>
          </a:prstGeom>
        </p:spPr>
      </p:pic>
      <p:pic>
        <p:nvPicPr>
          <p:cNvPr id="6" name="Picture 5">
            <a:extLst>
              <a:ext uri="{FF2B5EF4-FFF2-40B4-BE49-F238E27FC236}">
                <a16:creationId xmlns:a16="http://schemas.microsoft.com/office/drawing/2014/main" id="{C04A6D76-AA70-C34B-9020-D712D70C82DB}"/>
              </a:ext>
            </a:extLst>
          </p:cNvPr>
          <p:cNvPicPr>
            <a:picLocks noChangeAspect="1"/>
          </p:cNvPicPr>
          <p:nvPr/>
        </p:nvPicPr>
        <p:blipFill>
          <a:blip r:embed="rId3"/>
          <a:stretch>
            <a:fillRect/>
          </a:stretch>
        </p:blipFill>
        <p:spPr>
          <a:xfrm>
            <a:off x="6307060" y="1274163"/>
            <a:ext cx="5307767" cy="3654445"/>
          </a:xfrm>
          <a:prstGeom prst="rect">
            <a:avLst/>
          </a:prstGeom>
        </p:spPr>
      </p:pic>
      <p:sp>
        <p:nvSpPr>
          <p:cNvPr id="2" name="Title 1">
            <a:extLst>
              <a:ext uri="{FF2B5EF4-FFF2-40B4-BE49-F238E27FC236}">
                <a16:creationId xmlns:a16="http://schemas.microsoft.com/office/drawing/2014/main" id="{B2215933-6012-BA48-A571-AFA7D894087A}"/>
              </a:ext>
            </a:extLst>
          </p:cNvPr>
          <p:cNvSpPr>
            <a:spLocks noGrp="1"/>
          </p:cNvSpPr>
          <p:nvPr>
            <p:ph type="title"/>
          </p:nvPr>
        </p:nvSpPr>
        <p:spPr>
          <a:xfrm>
            <a:off x="838200" y="365125"/>
            <a:ext cx="10515600" cy="909039"/>
          </a:xfrm>
        </p:spPr>
        <p:txBody>
          <a:bodyPr/>
          <a:lstStyle/>
          <a:p>
            <a:r>
              <a:rPr lang="en-US" dirty="0"/>
              <a:t>Diagnostic checks for the linear model</a:t>
            </a:r>
          </a:p>
        </p:txBody>
      </p:sp>
      <p:sp>
        <p:nvSpPr>
          <p:cNvPr id="3" name="Content Placeholder 2">
            <a:extLst>
              <a:ext uri="{FF2B5EF4-FFF2-40B4-BE49-F238E27FC236}">
                <a16:creationId xmlns:a16="http://schemas.microsoft.com/office/drawing/2014/main" id="{C76D511F-5E25-E740-810F-1DEB4FC93DFA}"/>
              </a:ext>
            </a:extLst>
          </p:cNvPr>
          <p:cNvSpPr>
            <a:spLocks noGrp="1"/>
          </p:cNvSpPr>
          <p:nvPr>
            <p:ph idx="1"/>
          </p:nvPr>
        </p:nvSpPr>
        <p:spPr>
          <a:xfrm>
            <a:off x="838200" y="5008948"/>
            <a:ext cx="10784452" cy="1676664"/>
          </a:xfrm>
        </p:spPr>
        <p:txBody>
          <a:bodyPr>
            <a:normAutofit fontScale="40000" lnSpcReduction="20000"/>
          </a:bodyPr>
          <a:lstStyle/>
          <a:p>
            <a:r>
              <a:rPr lang="en-US" dirty="0"/>
              <a:t>The panel above left gives a (time series) plot, ACF, and histogram of the standardized residuals for the linear model of the Bitcoin time series. The plot to the right shows the normal QQ plot of residuals.</a:t>
            </a:r>
          </a:p>
          <a:p>
            <a:r>
              <a:rPr lang="en-US" dirty="0"/>
              <a:t>The standardized residuals show large deviations from the mean 0 in the (time series) plot, and an asymmetric distribution in the histogram, both suggesting large errors. The QQ-plot also shows points diverging away from the straight line at either tail, indicating the residuals are not normally distributed. The ACF shows a slow decaying pattern with many significant lags, suggestive of auto correlation.</a:t>
            </a:r>
          </a:p>
          <a:p>
            <a:r>
              <a:rPr lang="en-US" dirty="0"/>
              <a:t>The Shapiro-Wilk test of normality (not shown) returned a p-value of </a:t>
            </a:r>
            <a:r>
              <a:rPr lang="en-AU" dirty="0"/>
              <a:t>1.204e-15, so the NULL hypothesis is rejected, again suggesting that the residuals are not derived from a normally distributed population.</a:t>
            </a:r>
          </a:p>
          <a:p>
            <a:r>
              <a:rPr lang="en-AU" b="1" dirty="0"/>
              <a:t>The linear model does not pass the diagnostic checks</a:t>
            </a:r>
            <a:r>
              <a:rPr lang="en-AU" dirty="0"/>
              <a:t>, thus the linear model </a:t>
            </a:r>
            <a:r>
              <a:rPr lang="en-AU" b="1" dirty="0"/>
              <a:t>does not capture all the information in the time series </a:t>
            </a:r>
            <a:r>
              <a:rPr lang="en-AU" dirty="0"/>
              <a:t>and is not suitable for forecasting.</a:t>
            </a:r>
          </a:p>
        </p:txBody>
      </p:sp>
    </p:spTree>
    <p:extLst>
      <p:ext uri="{BB962C8B-B14F-4D97-AF65-F5344CB8AC3E}">
        <p14:creationId xmlns:p14="http://schemas.microsoft.com/office/powerpoint/2010/main" val="1815256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1F8C2-45F8-5646-8EED-F20D59EA9451}"/>
              </a:ext>
            </a:extLst>
          </p:cNvPr>
          <p:cNvPicPr>
            <a:picLocks noChangeAspect="1"/>
          </p:cNvPicPr>
          <p:nvPr/>
        </p:nvPicPr>
        <p:blipFill>
          <a:blip r:embed="rId2"/>
          <a:stretch>
            <a:fillRect/>
          </a:stretch>
        </p:blipFill>
        <p:spPr>
          <a:xfrm>
            <a:off x="645033" y="1452562"/>
            <a:ext cx="6982377" cy="4805362"/>
          </a:xfrm>
          <a:prstGeom prst="rect">
            <a:avLst/>
          </a:prstGeom>
        </p:spPr>
      </p:pic>
      <p:sp>
        <p:nvSpPr>
          <p:cNvPr id="2" name="Title 1">
            <a:extLst>
              <a:ext uri="{FF2B5EF4-FFF2-40B4-BE49-F238E27FC236}">
                <a16:creationId xmlns:a16="http://schemas.microsoft.com/office/drawing/2014/main" id="{3E840713-5A9E-1A4E-8D1E-111285A81CAC}"/>
              </a:ext>
            </a:extLst>
          </p:cNvPr>
          <p:cNvSpPr>
            <a:spLocks noGrp="1"/>
          </p:cNvSpPr>
          <p:nvPr>
            <p:ph type="title"/>
          </p:nvPr>
        </p:nvSpPr>
        <p:spPr>
          <a:xfrm>
            <a:off x="838200" y="365125"/>
            <a:ext cx="10515600" cy="841375"/>
          </a:xfrm>
        </p:spPr>
        <p:txBody>
          <a:bodyPr>
            <a:normAutofit/>
          </a:bodyPr>
          <a:lstStyle/>
          <a:p>
            <a:r>
              <a:rPr lang="en-US" sz="3600" dirty="0"/>
              <a:t>ACF and PACF plots of the non-stationary time series</a:t>
            </a:r>
          </a:p>
        </p:txBody>
      </p:sp>
      <p:sp>
        <p:nvSpPr>
          <p:cNvPr id="3" name="Content Placeholder 2">
            <a:extLst>
              <a:ext uri="{FF2B5EF4-FFF2-40B4-BE49-F238E27FC236}">
                <a16:creationId xmlns:a16="http://schemas.microsoft.com/office/drawing/2014/main" id="{8F20489A-A187-454D-8D7B-6484691CA5E3}"/>
              </a:ext>
            </a:extLst>
          </p:cNvPr>
          <p:cNvSpPr>
            <a:spLocks noGrp="1"/>
          </p:cNvSpPr>
          <p:nvPr>
            <p:ph idx="1"/>
          </p:nvPr>
        </p:nvSpPr>
        <p:spPr>
          <a:xfrm>
            <a:off x="7702936" y="1612900"/>
            <a:ext cx="3650864" cy="4564063"/>
          </a:xfrm>
        </p:spPr>
        <p:txBody>
          <a:bodyPr>
            <a:normAutofit fontScale="70000" lnSpcReduction="20000"/>
          </a:bodyPr>
          <a:lstStyle/>
          <a:p>
            <a:r>
              <a:rPr lang="en-US" dirty="0"/>
              <a:t>The uppermost plot in the panel shows points in the time series, with a trend and change in variance. </a:t>
            </a:r>
          </a:p>
          <a:p>
            <a:r>
              <a:rPr lang="en-US" dirty="0"/>
              <a:t>The ACF plot shows a slowly decaying pattern with many significant lags. There is no indication of a wave/sine pattern, so that a seasonal component is not determined.</a:t>
            </a:r>
          </a:p>
          <a:p>
            <a:r>
              <a:rPr lang="en-US" dirty="0"/>
              <a:t>PACF plot show a large 1</a:t>
            </a:r>
            <a:r>
              <a:rPr lang="en-US" baseline="30000" dirty="0"/>
              <a:t>st</a:t>
            </a:r>
            <a:r>
              <a:rPr lang="en-US" dirty="0"/>
              <a:t> significant lag, with 4 smaller significant/near significant lags.</a:t>
            </a:r>
          </a:p>
          <a:p>
            <a:r>
              <a:rPr lang="en-US" dirty="0"/>
              <a:t>The time series needs to be stabilized and de-trended prior to specifying a set of possible ARIMA models.</a:t>
            </a:r>
          </a:p>
        </p:txBody>
      </p:sp>
    </p:spTree>
    <p:extLst>
      <p:ext uri="{BB962C8B-B14F-4D97-AF65-F5344CB8AC3E}">
        <p14:creationId xmlns:p14="http://schemas.microsoft.com/office/powerpoint/2010/main" val="3797129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23E646-952B-3445-A957-84627901DA56}"/>
              </a:ext>
            </a:extLst>
          </p:cNvPr>
          <p:cNvPicPr>
            <a:picLocks noChangeAspect="1"/>
          </p:cNvPicPr>
          <p:nvPr/>
        </p:nvPicPr>
        <p:blipFill>
          <a:blip r:embed="rId2"/>
          <a:stretch>
            <a:fillRect/>
          </a:stretch>
        </p:blipFill>
        <p:spPr>
          <a:xfrm>
            <a:off x="838200" y="1231900"/>
            <a:ext cx="7064603" cy="4871213"/>
          </a:xfrm>
          <a:prstGeom prst="rect">
            <a:avLst/>
          </a:prstGeom>
        </p:spPr>
      </p:pic>
      <p:sp>
        <p:nvSpPr>
          <p:cNvPr id="2" name="Title 1">
            <a:extLst>
              <a:ext uri="{FF2B5EF4-FFF2-40B4-BE49-F238E27FC236}">
                <a16:creationId xmlns:a16="http://schemas.microsoft.com/office/drawing/2014/main" id="{BBAB415D-0217-AA4C-9BD2-319A3CB15BEA}"/>
              </a:ext>
            </a:extLst>
          </p:cNvPr>
          <p:cNvSpPr>
            <a:spLocks noGrp="1"/>
          </p:cNvSpPr>
          <p:nvPr>
            <p:ph type="title"/>
          </p:nvPr>
        </p:nvSpPr>
        <p:spPr>
          <a:xfrm>
            <a:off x="838200" y="365125"/>
            <a:ext cx="10515600" cy="866775"/>
          </a:xfrm>
        </p:spPr>
        <p:txBody>
          <a:bodyPr>
            <a:normAutofit/>
          </a:bodyPr>
          <a:lstStyle/>
          <a:p>
            <a:r>
              <a:rPr lang="en-US" sz="3600" dirty="0"/>
              <a:t>ACF and PACF plots of the stationary time series</a:t>
            </a:r>
          </a:p>
        </p:txBody>
      </p:sp>
      <p:sp>
        <p:nvSpPr>
          <p:cNvPr id="3" name="Content Placeholder 2">
            <a:extLst>
              <a:ext uri="{FF2B5EF4-FFF2-40B4-BE49-F238E27FC236}">
                <a16:creationId xmlns:a16="http://schemas.microsoft.com/office/drawing/2014/main" id="{AFC48C92-3EE6-5E45-AFEB-9D24E9606B3E}"/>
              </a:ext>
            </a:extLst>
          </p:cNvPr>
          <p:cNvSpPr>
            <a:spLocks noGrp="1"/>
          </p:cNvSpPr>
          <p:nvPr>
            <p:ph idx="1"/>
          </p:nvPr>
        </p:nvSpPr>
        <p:spPr>
          <a:xfrm>
            <a:off x="8140700" y="1409700"/>
            <a:ext cx="3213100" cy="5080000"/>
          </a:xfrm>
        </p:spPr>
        <p:txBody>
          <a:bodyPr>
            <a:normAutofit fontScale="55000" lnSpcReduction="20000"/>
          </a:bodyPr>
          <a:lstStyle/>
          <a:p>
            <a:r>
              <a:rPr lang="en-US" dirty="0"/>
              <a:t>Calculation of the log-likelihood for each lambda value, using the yule-walker method gave a lambda value 0.1-0.2. </a:t>
            </a:r>
          </a:p>
          <a:p>
            <a:r>
              <a:rPr lang="en-US" dirty="0"/>
              <a:t>A </a:t>
            </a:r>
            <a:r>
              <a:rPr lang="en-US" b="1" dirty="0" err="1"/>
              <a:t>BoxCox</a:t>
            </a:r>
            <a:r>
              <a:rPr lang="en-US" b="1" dirty="0"/>
              <a:t> transformation </a:t>
            </a:r>
            <a:r>
              <a:rPr lang="en-US" dirty="0"/>
              <a:t>was applied to stabilize the time series.</a:t>
            </a:r>
          </a:p>
          <a:p>
            <a:r>
              <a:rPr lang="en-US" b="1" dirty="0"/>
              <a:t>1 differencing</a:t>
            </a:r>
            <a:r>
              <a:rPr lang="en-US" dirty="0"/>
              <a:t> was applied to de-trend the time series, i.e. </a:t>
            </a:r>
            <a:r>
              <a:rPr lang="en-US" b="1" dirty="0"/>
              <a:t>d=1</a:t>
            </a:r>
            <a:r>
              <a:rPr lang="en-US" dirty="0"/>
              <a:t>.</a:t>
            </a:r>
          </a:p>
          <a:p>
            <a:r>
              <a:rPr lang="en-US" dirty="0"/>
              <a:t>The uppermost plot in the panel shows the result of transformation and differencing.</a:t>
            </a:r>
          </a:p>
          <a:p>
            <a:r>
              <a:rPr lang="en-US" dirty="0"/>
              <a:t>Dickey-Fuller Unit-Root test gave a p-value of 0.01, thus the NULL hypothesis is rejected, and in turn the </a:t>
            </a:r>
            <a:r>
              <a:rPr lang="en-US" b="1" dirty="0"/>
              <a:t>time series is determined to be stationary</a:t>
            </a:r>
            <a:r>
              <a:rPr lang="en-US" dirty="0"/>
              <a:t>.</a:t>
            </a:r>
          </a:p>
          <a:p>
            <a:r>
              <a:rPr lang="en-US" dirty="0"/>
              <a:t>The ACF plot shows 2 significant lags, i.e. </a:t>
            </a:r>
            <a:r>
              <a:rPr lang="en-US" b="1" dirty="0"/>
              <a:t>q=2</a:t>
            </a:r>
            <a:r>
              <a:rPr lang="en-US" dirty="0"/>
              <a:t>.</a:t>
            </a:r>
          </a:p>
          <a:p>
            <a:r>
              <a:rPr lang="en-US" dirty="0"/>
              <a:t>PACF plot shows 5 significant lags, however the 5</a:t>
            </a:r>
            <a:r>
              <a:rPr lang="en-US" baseline="30000" dirty="0"/>
              <a:t>th</a:t>
            </a:r>
            <a:r>
              <a:rPr lang="en-US" dirty="0"/>
              <a:t> is ~lag 80, so not included, i.e. </a:t>
            </a:r>
            <a:r>
              <a:rPr lang="en-US" b="1" dirty="0"/>
              <a:t>p=4</a:t>
            </a:r>
            <a:r>
              <a:rPr lang="en-US" dirty="0"/>
              <a:t>, but the adjacent value </a:t>
            </a:r>
            <a:r>
              <a:rPr lang="en-US" b="1" dirty="0"/>
              <a:t>p=3</a:t>
            </a:r>
            <a:r>
              <a:rPr lang="en-US" dirty="0"/>
              <a:t> may also be considered.</a:t>
            </a:r>
          </a:p>
          <a:p>
            <a:r>
              <a:rPr lang="en-US" b="1" dirty="0"/>
              <a:t>{ARIMA(4,1,2), ARMIA(3,1,2)} are included in the set of possible models</a:t>
            </a:r>
            <a:r>
              <a:rPr lang="en-US" dirty="0"/>
              <a:t>.</a:t>
            </a:r>
          </a:p>
        </p:txBody>
      </p:sp>
    </p:spTree>
    <p:extLst>
      <p:ext uri="{BB962C8B-B14F-4D97-AF65-F5344CB8AC3E}">
        <p14:creationId xmlns:p14="http://schemas.microsoft.com/office/powerpoint/2010/main" val="3159226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698</TotalTime>
  <Words>1720</Words>
  <Application>Microsoft Macintosh PowerPoint</Application>
  <PresentationFormat>Widescreen</PresentationFormat>
  <Paragraphs>93</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Bitcoin;  time series analysis of historical price </vt:lpstr>
      <vt:lpstr>Introduction</vt:lpstr>
      <vt:lpstr>Bitcoin historical price; the time series</vt:lpstr>
      <vt:lpstr>Bitcoin historical price; the edited time series</vt:lpstr>
      <vt:lpstr>Correlation between consecutive points for the Bitcoin time series</vt:lpstr>
      <vt:lpstr>Regression models for the bitcoin time series</vt:lpstr>
      <vt:lpstr>Diagnostic checks for the linear model</vt:lpstr>
      <vt:lpstr>ACF and PACF plots of the non-stationary time series</vt:lpstr>
      <vt:lpstr>ACF and PACF plots of the stationary time series</vt:lpstr>
      <vt:lpstr>eacf and BIC for further model specification</vt:lpstr>
      <vt:lpstr>Estimation of ARIMA model parameters</vt:lpstr>
      <vt:lpstr>Residual analysis of the ARIMA(3,1,2) model </vt:lpstr>
      <vt:lpstr>Prediction of bitcoin price using ARIMA(3,1,2) </vt:lpstr>
      <vt:lpstr>Models of Heteroscedasticity</vt:lpstr>
      <vt:lpstr>Conclusions</vt:lpstr>
      <vt:lpstr>References</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  historical price time series analysis</dc:title>
  <dc:creator>terrie christensen</dc:creator>
  <cp:lastModifiedBy>terrie christensen</cp:lastModifiedBy>
  <cp:revision>88</cp:revision>
  <dcterms:created xsi:type="dcterms:W3CDTF">2018-05-12T02:54:22Z</dcterms:created>
  <dcterms:modified xsi:type="dcterms:W3CDTF">2018-05-14T11:52:16Z</dcterms:modified>
</cp:coreProperties>
</file>